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32"/>
  </p:notesMasterIdLst>
  <p:sldIdLst>
    <p:sldId id="528" r:id="rId2"/>
    <p:sldId id="529" r:id="rId3"/>
    <p:sldId id="530" r:id="rId4"/>
    <p:sldId id="531" r:id="rId5"/>
    <p:sldId id="532" r:id="rId6"/>
    <p:sldId id="533" r:id="rId7"/>
    <p:sldId id="534" r:id="rId8"/>
    <p:sldId id="535" r:id="rId9"/>
    <p:sldId id="536" r:id="rId10"/>
    <p:sldId id="537" r:id="rId11"/>
    <p:sldId id="538" r:id="rId12"/>
    <p:sldId id="539" r:id="rId13"/>
    <p:sldId id="540" r:id="rId14"/>
    <p:sldId id="541" r:id="rId15"/>
    <p:sldId id="542" r:id="rId16"/>
    <p:sldId id="543" r:id="rId17"/>
    <p:sldId id="544" r:id="rId18"/>
    <p:sldId id="545" r:id="rId19"/>
    <p:sldId id="546" r:id="rId20"/>
    <p:sldId id="547" r:id="rId21"/>
    <p:sldId id="548" r:id="rId22"/>
    <p:sldId id="549" r:id="rId23"/>
    <p:sldId id="550" r:id="rId24"/>
    <p:sldId id="551" r:id="rId25"/>
    <p:sldId id="552" r:id="rId26"/>
    <p:sldId id="553" r:id="rId27"/>
    <p:sldId id="554" r:id="rId28"/>
    <p:sldId id="555" r:id="rId29"/>
    <p:sldId id="556" r:id="rId30"/>
    <p:sldId id="557" r:id="rId31"/>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0033CC"/>
    <a:srgbClr val="02409A"/>
    <a:srgbClr val="7E027E"/>
    <a:srgbClr val="4AB1E4"/>
    <a:srgbClr val="B8FCFE"/>
    <a:srgbClr val="FEB8FE"/>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22" autoAdjust="0"/>
    <p:restoredTop sz="87770" autoAdjust="0"/>
  </p:normalViewPr>
  <p:slideViewPr>
    <p:cSldViewPr snapToObjects="1">
      <p:cViewPr varScale="1">
        <p:scale>
          <a:sx n="75" d="100"/>
          <a:sy n="75" d="100"/>
        </p:scale>
        <p:origin x="1560" y="67"/>
      </p:cViewPr>
      <p:guideLst>
        <p:guide orient="horz" pos="2160"/>
        <p:guide pos="2880"/>
      </p:guideLst>
    </p:cSldViewPr>
  </p:slideViewPr>
  <p:outlineViewPr>
    <p:cViewPr>
      <p:scale>
        <a:sx n="33" d="100"/>
        <a:sy n="33" d="100"/>
      </p:scale>
      <p:origin x="0" y="-12312"/>
    </p:cViewPr>
  </p:outlineViewPr>
  <p:notesTextViewPr>
    <p:cViewPr>
      <p:scale>
        <a:sx n="125" d="100"/>
        <a:sy n="125"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defRPr sz="1200">
                <a:latin typeface="Arial" charset="0"/>
                <a:ea typeface="+mn-ea"/>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defRPr sz="1200">
                <a:latin typeface="Arial" charset="0"/>
                <a:ea typeface="+mn-ea"/>
              </a:defRPr>
            </a:lvl1pPr>
          </a:lstStyle>
          <a:p>
            <a:pPr>
              <a:defRPr/>
            </a:pPr>
            <a:fld id="{FBF19D84-868E-4484-B3EF-29884016B6F1}" type="datetimeFigureOut">
              <a:rPr lang="zh-CN" altLang="en-US"/>
              <a:pPr>
                <a:defRPr/>
              </a:pPr>
              <a:t>2019/7/2</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defRPr sz="1200">
                <a:latin typeface="Arial" charset="0"/>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pPr>
              <a:defRPr/>
            </a:pPr>
            <a:fld id="{CC3F039B-4591-4DE6-BFC9-33B1D07E28A0}" type="slidenum">
              <a:rPr lang="zh-CN" altLang="en-US"/>
              <a:pPr>
                <a:defRPr/>
              </a:pPr>
              <a:t>‹#›</a:t>
            </a:fld>
            <a:endParaRPr lang="en-US" altLang="zh-CN"/>
          </a:p>
        </p:txBody>
      </p:sp>
    </p:spTree>
    <p:extLst>
      <p:ext uri="{BB962C8B-B14F-4D97-AF65-F5344CB8AC3E}">
        <p14:creationId xmlns:p14="http://schemas.microsoft.com/office/powerpoint/2010/main" val="246287325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dirty="0"/>
              <a:t>各位老师各位同学大家中午好，今天我的汇报主题是发表于</a:t>
            </a:r>
            <a:r>
              <a:rPr lang="en-US" altLang="zh-CN" dirty="0"/>
              <a:t>2018</a:t>
            </a:r>
            <a:r>
              <a:rPr lang="zh-CN" altLang="en-US" dirty="0"/>
              <a:t>年</a:t>
            </a:r>
            <a:r>
              <a:rPr lang="en-US" altLang="zh-CN" dirty="0"/>
              <a:t>INFOCOM</a:t>
            </a:r>
            <a:r>
              <a:rPr lang="zh-CN" altLang="en-US" dirty="0"/>
              <a:t>的一篇文章</a:t>
            </a:r>
            <a:r>
              <a:rPr lang="en-US" altLang="zh-CN" dirty="0"/>
              <a:t>——</a:t>
            </a:r>
            <a:r>
              <a:rPr lang="en-US" altLang="zh-CN" sz="1200" b="0" i="0" u="none" strike="noStrike" kern="1200" baseline="0" dirty="0">
                <a:solidFill>
                  <a:schemeClr val="tx1"/>
                </a:solidFill>
                <a:latin typeface="+mn-lt"/>
                <a:ea typeface="+mn-ea"/>
                <a:cs typeface="+mn-cs"/>
              </a:rPr>
              <a:t>Joint Service Caching and Task Offloading for</a:t>
            </a:r>
          </a:p>
          <a:p>
            <a:r>
              <a:rPr lang="en-US" altLang="zh-CN" sz="1200" b="0" i="0" u="none" strike="noStrike" kern="1200" baseline="0" dirty="0">
                <a:solidFill>
                  <a:schemeClr val="tx1"/>
                </a:solidFill>
                <a:latin typeface="+mn-lt"/>
                <a:ea typeface="+mn-ea"/>
                <a:cs typeface="+mn-cs"/>
              </a:rPr>
              <a:t>Mobile Edge Computing in Dense Networks</a:t>
            </a:r>
            <a:r>
              <a:rPr lang="zh-CN" altLang="en-US" sz="1200" b="0" i="0" u="none" strike="noStrike" kern="1200" baseline="0" dirty="0">
                <a:solidFill>
                  <a:schemeClr val="tx1"/>
                </a:solidFill>
                <a:latin typeface="+mn-lt"/>
                <a:ea typeface="+mn-ea"/>
                <a:cs typeface="+mn-cs"/>
              </a:rPr>
              <a:t>，主要是关于边缘计算中的联合缓存与任务卸载</a:t>
            </a:r>
            <a:endParaRPr lang="zh-CN" altLang="en-US" dirty="0"/>
          </a:p>
        </p:txBody>
      </p:sp>
      <p:sp>
        <p:nvSpPr>
          <p:cNvPr id="7172"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F4715B39-6C3A-4014-A1C1-3182878D1F65}" type="slidenum">
              <a:rPr lang="zh-CN" altLang="en-US" smtClean="0">
                <a:latin typeface="Arial" panose="020B0604020202020204" pitchFamily="34" charset="0"/>
              </a:rPr>
              <a:pPr>
                <a:spcBef>
                  <a:spcPct val="0"/>
                </a:spcBef>
              </a:pPr>
              <a:t>1</a:t>
            </a:fld>
            <a:endParaRPr lang="en-US" altLang="zh-CN">
              <a:latin typeface="Arial" panose="020B0604020202020204" pitchFamily="34" charset="0"/>
            </a:endParaRPr>
          </a:p>
        </p:txBody>
      </p:sp>
    </p:spTree>
    <p:extLst>
      <p:ext uri="{BB962C8B-B14F-4D97-AF65-F5344CB8AC3E}">
        <p14:creationId xmlns:p14="http://schemas.microsoft.com/office/powerpoint/2010/main" val="3767533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10</a:t>
            </a:fld>
            <a:endParaRPr lang="en-US" altLang="zh-CN">
              <a:latin typeface="Arial" panose="020B0604020202020204" pitchFamily="34" charset="0"/>
            </a:endParaRPr>
          </a:p>
        </p:txBody>
      </p:sp>
    </p:spTree>
    <p:extLst>
      <p:ext uri="{BB962C8B-B14F-4D97-AF65-F5344CB8AC3E}">
        <p14:creationId xmlns:p14="http://schemas.microsoft.com/office/powerpoint/2010/main" val="24078726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mc:AlternateContent xmlns:mc="http://schemas.openxmlformats.org/markup-compatibility/2006" xmlns:a14="http://schemas.microsoft.com/office/drawing/2010/main">
        <mc:Choice Requires="a14">
          <p:sp>
            <p:nvSpPr>
              <p:cNvPr id="9219" name="备注占位符 2"/>
              <p:cNvSpPr>
                <a:spLocks noGrp="1"/>
              </p:cNvSpPr>
              <p:nvPr>
                <p:ph type="body" idx="1"/>
              </p:nvPr>
            </p:nvSpPr>
            <p:spPr bwMode="auto">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一个地区中的用户可以与多个</a:t>
                </a:r>
                <a:r>
                  <a:rPr lang="en-US" altLang="zh-CN" dirty="0"/>
                  <a:t>BS</a:t>
                </a:r>
                <a:r>
                  <a:rPr lang="zh-CN" altLang="en-US" dirty="0"/>
                  <a:t>连接</a:t>
                </a:r>
                <a:endParaRPr lang="en-US" altLang="zh-CN" dirty="0"/>
              </a:p>
              <a:p>
                <a:pPr eaLnBrk="1" hangingPunct="1">
                  <a:spcBef>
                    <a:spcPct val="0"/>
                  </a:spcBef>
                </a:pPr>
                <a:r>
                  <a:rPr lang="zh-CN" altLang="en-US" dirty="0"/>
                  <a:t>工作量指每个时刻到达的任务数</a:t>
                </a:r>
                <a:endParaRPr lang="en-US" altLang="zh-CN" dirty="0"/>
              </a:p>
              <a:p>
                <a:pPr eaLnBrk="1" hangingPunct="1">
                  <a:spcBef>
                    <a:spcPct val="0"/>
                  </a:spcBef>
                </a:pPr>
                <a14:m>
                  <m:oMath xmlns:m="http://schemas.openxmlformats.org/officeDocument/2006/math">
                    <m:sSubSup>
                      <m:sSubSupPr>
                        <m:ctrlPr>
                          <a:rPr lang="en-US" altLang="zh-CN" sz="1200" i="1" smtClean="0">
                            <a:latin typeface="Cambria Math" panose="02040503050406030204" pitchFamily="18" charset="0"/>
                          </a:rPr>
                        </m:ctrlPr>
                      </m:sSubSupPr>
                      <m:e>
                        <m:r>
                          <a:rPr lang="en-US" altLang="zh-CN" sz="1200" i="1">
                            <a:latin typeface="Cambria Math" panose="02040503050406030204" pitchFamily="18" charset="0"/>
                          </a:rPr>
                          <m:t>𝑑</m:t>
                        </m:r>
                      </m:e>
                      <m:sub>
                        <m:r>
                          <a:rPr lang="en-US" altLang="zh-CN" sz="1200" i="1">
                            <a:latin typeface="Cambria Math" panose="02040503050406030204" pitchFamily="18" charset="0"/>
                          </a:rPr>
                          <m:t>𝑘</m:t>
                        </m:r>
                        <m:r>
                          <a:rPr lang="en-US" altLang="zh-CN" sz="1200" i="1">
                            <a:latin typeface="Cambria Math" panose="02040503050406030204" pitchFamily="18" charset="0"/>
                          </a:rPr>
                          <m:t>,</m:t>
                        </m:r>
                        <m:r>
                          <a:rPr lang="en-US" altLang="zh-CN" sz="1200" b="0" i="1" smtClean="0">
                            <a:latin typeface="Cambria Math" panose="02040503050406030204" pitchFamily="18" charset="0"/>
                          </a:rPr>
                          <m:t>𝑚</m:t>
                        </m:r>
                      </m:sub>
                      <m:sup>
                        <m:r>
                          <a:rPr lang="en-US" altLang="zh-CN" sz="1200" i="1">
                            <a:latin typeface="Cambria Math" panose="02040503050406030204" pitchFamily="18" charset="0"/>
                          </a:rPr>
                          <m:t>𝑡</m:t>
                        </m:r>
                      </m:sup>
                    </m:sSubSup>
                  </m:oMath>
                </a14:m>
                <a:r>
                  <a:rPr lang="zh-CN" altLang="en-US" dirty="0"/>
                  <a:t>可以在</a:t>
                </a:r>
                <a:r>
                  <a:rPr lang="en-US" altLang="zh-CN" dirty="0"/>
                  <a:t>t</a:t>
                </a:r>
                <a:r>
                  <a:rPr lang="zh-CN" altLang="en-US" dirty="0"/>
                  <a:t>时刻到来前计算出，并非长期离线算法</a:t>
                </a:r>
              </a:p>
            </p:txBody>
          </p:sp>
        </mc:Choice>
        <mc:Fallback xmlns="">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一个地区中的用户可以与多个</a:t>
                </a:r>
                <a:r>
                  <a:rPr lang="en-US" altLang="zh-CN" dirty="0"/>
                  <a:t>BS</a:t>
                </a:r>
                <a:r>
                  <a:rPr lang="zh-CN" altLang="en-US" dirty="0"/>
                  <a:t>连接</a:t>
                </a:r>
                <a:endParaRPr lang="en-US" altLang="zh-CN" dirty="0"/>
              </a:p>
              <a:p>
                <a:pPr eaLnBrk="1" hangingPunct="1">
                  <a:spcBef>
                    <a:spcPct val="0"/>
                  </a:spcBef>
                </a:pPr>
                <a:r>
                  <a:rPr lang="zh-CN" altLang="en-US" dirty="0"/>
                  <a:t>工作量指每个时刻到达的任务数</a:t>
                </a:r>
                <a:endParaRPr lang="en-US" altLang="zh-CN" dirty="0"/>
              </a:p>
              <a:p>
                <a:pPr eaLnBrk="1" hangingPunct="1">
                  <a:spcBef>
                    <a:spcPct val="0"/>
                  </a:spcBef>
                </a:pPr>
                <a:r>
                  <a:rPr lang="en-US" altLang="zh-CN" sz="1200" i="0">
                    <a:latin typeface="Cambria Math" panose="02040503050406030204" pitchFamily="18" charset="0"/>
                  </a:rPr>
                  <a:t>𝑑_(𝑘,</a:t>
                </a:r>
                <a:r>
                  <a:rPr lang="en-US" altLang="zh-CN" sz="1200" b="0" i="0">
                    <a:latin typeface="Cambria Math" panose="02040503050406030204" pitchFamily="18" charset="0"/>
                  </a:rPr>
                  <a:t>𝑚)^</a:t>
                </a:r>
                <a:r>
                  <a:rPr lang="en-US" altLang="zh-CN" sz="1200" i="0">
                    <a:latin typeface="Cambria Math" panose="02040503050406030204" pitchFamily="18" charset="0"/>
                  </a:rPr>
                  <a:t>𝑡</a:t>
                </a:r>
                <a:r>
                  <a:rPr lang="zh-CN" altLang="en-US" dirty="0"/>
                  <a:t>可以在</a:t>
                </a:r>
                <a:r>
                  <a:rPr lang="en-US" altLang="zh-CN" dirty="0"/>
                  <a:t>t</a:t>
                </a:r>
                <a:r>
                  <a:rPr lang="zh-CN" altLang="en-US" dirty="0"/>
                  <a:t>时刻到来前计算出，并非长期离线算法</a:t>
                </a:r>
              </a:p>
            </p:txBody>
          </p:sp>
        </mc:Fallback>
      </mc:AlternateContent>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11</a:t>
            </a:fld>
            <a:endParaRPr lang="en-US" altLang="zh-CN">
              <a:latin typeface="Arial" panose="020B0604020202020204" pitchFamily="34" charset="0"/>
            </a:endParaRPr>
          </a:p>
        </p:txBody>
      </p:sp>
    </p:spTree>
    <p:extLst>
      <p:ext uri="{BB962C8B-B14F-4D97-AF65-F5344CB8AC3E}">
        <p14:creationId xmlns:p14="http://schemas.microsoft.com/office/powerpoint/2010/main" val="13943200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每个时间片</a:t>
            </a:r>
            <a:r>
              <a:rPr lang="en-US" altLang="zh-CN" dirty="0"/>
              <a:t>t</a:t>
            </a:r>
            <a:r>
              <a:rPr lang="zh-CN" altLang="en-US" dirty="0"/>
              <a:t>开始前，每个</a:t>
            </a:r>
            <a:r>
              <a:rPr lang="en-US" altLang="zh-CN" dirty="0"/>
              <a:t>BS</a:t>
            </a:r>
            <a:r>
              <a:rPr lang="zh-CN" altLang="en-US" dirty="0"/>
              <a:t>做两个决策：服务缓存与任务卸载</a:t>
            </a:r>
            <a:endParaRPr lang="en-US" altLang="zh-CN" dirty="0"/>
          </a:p>
          <a:p>
            <a:pPr eaLnBrk="1" hangingPunct="1">
              <a:spcBef>
                <a:spcPct val="0"/>
              </a:spcBef>
            </a:pPr>
            <a:r>
              <a:rPr lang="zh-CN" altLang="en-US" sz="1200" b="0" i="0" kern="1200" dirty="0">
                <a:solidFill>
                  <a:schemeClr val="tx1"/>
                </a:solidFill>
                <a:effectLst/>
                <a:latin typeface="+mn-lt"/>
                <a:ea typeface="+mn-ea"/>
                <a:cs typeface="+mn-cs"/>
              </a:rPr>
              <a:t>尽管如此，其他用户单元关联规则</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例如，用户将任务卸载给能够提供所需服务的用户中通道条件最好的</a:t>
            </a:r>
            <a:r>
              <a:rPr lang="en-US" altLang="zh-CN" sz="1200" b="0" i="0" kern="1200" dirty="0">
                <a:solidFill>
                  <a:schemeClr val="tx1"/>
                </a:solidFill>
                <a:effectLst/>
                <a:latin typeface="+mn-lt"/>
                <a:ea typeface="+mn-ea"/>
                <a:cs typeface="+mn-cs"/>
              </a:rPr>
              <a:t>BS)</a:t>
            </a:r>
            <a:r>
              <a:rPr lang="zh-CN" altLang="en-US" sz="1200" b="0" i="0" kern="1200" dirty="0">
                <a:solidFill>
                  <a:schemeClr val="tx1"/>
                </a:solidFill>
                <a:effectLst/>
                <a:latin typeface="+mn-lt"/>
                <a:ea typeface="+mn-ea"/>
                <a:cs typeface="+mn-cs"/>
              </a:rPr>
              <a:t>也可以很容易地合并到我们的模型中。</a:t>
            </a: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12</a:t>
            </a:fld>
            <a:endParaRPr lang="en-US" altLang="zh-CN">
              <a:latin typeface="Arial" panose="020B0604020202020204" pitchFamily="34" charset="0"/>
            </a:endParaRPr>
          </a:p>
        </p:txBody>
      </p:sp>
    </p:spTree>
    <p:extLst>
      <p:ext uri="{BB962C8B-B14F-4D97-AF65-F5344CB8AC3E}">
        <p14:creationId xmlns:p14="http://schemas.microsoft.com/office/powerpoint/2010/main" val="12557676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200" b="0" i="0" kern="1200" dirty="0">
                <a:solidFill>
                  <a:schemeClr val="tx1"/>
                </a:solidFill>
                <a:effectLst/>
                <a:latin typeface="+mn-lt"/>
                <a:ea typeface="+mn-ea"/>
                <a:cs typeface="+mn-cs"/>
              </a:rPr>
              <a:t>实际的任务卸载操作是在任务实际到达时的时间段内执行的，这将取决于特定的任务需求。尽管如此，根据已卸载任务的比例进行的任务卸载决策仍然可以在每个时间槽开始时以合理的高粒度进行规划。</a:t>
            </a: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13</a:t>
            </a:fld>
            <a:endParaRPr lang="en-US" altLang="zh-CN">
              <a:latin typeface="Arial" panose="020B0604020202020204" pitchFamily="34" charset="0"/>
            </a:endParaRPr>
          </a:p>
        </p:txBody>
      </p:sp>
    </p:spTree>
    <p:extLst>
      <p:ext uri="{BB962C8B-B14F-4D97-AF65-F5344CB8AC3E}">
        <p14:creationId xmlns:p14="http://schemas.microsoft.com/office/powerpoint/2010/main" val="772444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14</a:t>
            </a:fld>
            <a:endParaRPr lang="en-US" altLang="zh-CN">
              <a:latin typeface="Arial" panose="020B0604020202020204" pitchFamily="34" charset="0"/>
            </a:endParaRPr>
          </a:p>
        </p:txBody>
      </p:sp>
    </p:spTree>
    <p:extLst>
      <p:ext uri="{BB962C8B-B14F-4D97-AF65-F5344CB8AC3E}">
        <p14:creationId xmlns:p14="http://schemas.microsoft.com/office/powerpoint/2010/main" val="37272235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200" b="0" i="0" kern="1200" dirty="0">
                <a:solidFill>
                  <a:schemeClr val="tx1"/>
                </a:solidFill>
                <a:effectLst/>
                <a:latin typeface="+mn-lt"/>
                <a:ea typeface="+mn-ea"/>
                <a:cs typeface="+mn-cs"/>
              </a:rPr>
              <a:t>延迟导致的收入损失和</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或用户不满意。</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M/G/1</a:t>
            </a:r>
            <a:r>
              <a:rPr lang="zh-CN" altLang="en-US" sz="1200" b="0" i="0" kern="1200" dirty="0">
                <a:solidFill>
                  <a:schemeClr val="tx1"/>
                </a:solidFill>
                <a:effectLst/>
                <a:latin typeface="+mn-lt"/>
                <a:ea typeface="+mn-ea"/>
                <a:cs typeface="+mn-cs"/>
              </a:rPr>
              <a:t>队列：</a:t>
            </a:r>
            <a:r>
              <a:rPr lang="en-US" altLang="zh-CN" sz="1200" b="0" i="0" kern="1200" dirty="0">
                <a:solidFill>
                  <a:schemeClr val="tx1"/>
                </a:solidFill>
                <a:effectLst/>
                <a:latin typeface="+mn-lt"/>
                <a:ea typeface="+mn-ea"/>
                <a:cs typeface="+mn-cs"/>
              </a:rPr>
              <a:t>M</a:t>
            </a:r>
            <a:r>
              <a:rPr lang="zh-CN" altLang="en-US" sz="1200" b="0" i="0" kern="1200" dirty="0">
                <a:solidFill>
                  <a:schemeClr val="tx1"/>
                </a:solidFill>
                <a:effectLst/>
                <a:latin typeface="+mn-lt"/>
                <a:ea typeface="+mn-ea"/>
                <a:cs typeface="+mn-cs"/>
              </a:rPr>
              <a:t>表明到达服从</a:t>
            </a:r>
            <a:r>
              <a:rPr lang="en-US" altLang="zh-CN" sz="1200" b="0" i="0" kern="1200" dirty="0">
                <a:solidFill>
                  <a:schemeClr val="tx1"/>
                </a:solidFill>
                <a:effectLst/>
                <a:latin typeface="+mn-lt"/>
                <a:ea typeface="+mn-ea"/>
                <a:cs typeface="+mn-cs"/>
              </a:rPr>
              <a:t>Markov</a:t>
            </a:r>
            <a:r>
              <a:rPr lang="zh-CN" altLang="en-US" sz="1200" b="0" i="0" kern="1200" dirty="0">
                <a:solidFill>
                  <a:schemeClr val="tx1"/>
                </a:solidFill>
                <a:effectLst/>
                <a:latin typeface="+mn-lt"/>
                <a:ea typeface="+mn-ea"/>
                <a:cs typeface="+mn-cs"/>
              </a:rPr>
              <a:t>过程，在这个文本中，泊松过程到达服从特定的概率分布，此分布以准确表明了许多真实世界的模拟；</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D</a:t>
            </a:r>
            <a:r>
              <a:rPr lang="zh-CN" altLang="en-US" sz="1200" b="0" i="0" kern="1200" dirty="0">
                <a:solidFill>
                  <a:schemeClr val="tx1"/>
                </a:solidFill>
                <a:effectLst/>
                <a:latin typeface="+mn-lt"/>
                <a:ea typeface="+mn-ea"/>
                <a:cs typeface="+mn-cs"/>
              </a:rPr>
              <a:t>表明离开是确定的并以固定的速度发生；</a:t>
            </a:r>
          </a:p>
          <a:p>
            <a:r>
              <a:rPr lang="zh-CN" altLang="en-US" sz="1200" b="0" i="0" kern="120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表明只有一台服务器。</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假设一事件在任何长为</a:t>
            </a:r>
            <a:r>
              <a:rPr lang="en-US" altLang="zh-CN" sz="1200" b="0" i="0" kern="12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的时间内出现的次数</a:t>
            </a:r>
            <a:r>
              <a:rPr lang="en-US" altLang="zh-CN" sz="1200" b="0" i="0" kern="1200" dirty="0">
                <a:solidFill>
                  <a:schemeClr val="tx1"/>
                </a:solidFill>
                <a:effectLst/>
                <a:latin typeface="+mn-lt"/>
                <a:ea typeface="+mn-ea"/>
                <a:cs typeface="+mn-cs"/>
              </a:rPr>
              <a:t>v(t)</a:t>
            </a:r>
            <a:r>
              <a:rPr lang="zh-CN" altLang="en-US" sz="1200" b="0" i="0" kern="1200" dirty="0">
                <a:solidFill>
                  <a:schemeClr val="tx1"/>
                </a:solidFill>
                <a:effectLst/>
                <a:latin typeface="+mn-lt"/>
                <a:ea typeface="+mn-ea"/>
                <a:cs typeface="+mn-cs"/>
              </a:rPr>
              <a:t>服从参数为</a:t>
            </a:r>
            <a:r>
              <a:rPr lang="en-US" altLang="zh-CN" sz="1200" b="0" i="0" kern="1200" dirty="0">
                <a:solidFill>
                  <a:schemeClr val="tx1"/>
                </a:solidFill>
                <a:effectLst/>
                <a:latin typeface="+mn-lt"/>
                <a:ea typeface="+mn-ea"/>
                <a:cs typeface="+mn-cs"/>
              </a:rPr>
              <a:t>it</a:t>
            </a:r>
            <a:r>
              <a:rPr lang="zh-CN" altLang="en-US" sz="1200" b="0" i="0" kern="1200" dirty="0">
                <a:solidFill>
                  <a:schemeClr val="tx1"/>
                </a:solidFill>
                <a:effectLst/>
                <a:latin typeface="+mn-lt"/>
                <a:ea typeface="+mn-ea"/>
                <a:cs typeface="+mn-cs"/>
              </a:rPr>
              <a:t>的泊松分布（此处</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为单位时间内事件发生的平均次数），则相邻两次事件的时间间隔</a:t>
            </a:r>
            <a:r>
              <a:rPr lang="en-US" altLang="zh-CN" sz="1200" b="0" i="0" kern="1200" dirty="0">
                <a:solidFill>
                  <a:schemeClr val="tx1"/>
                </a:solidFill>
                <a:effectLst/>
                <a:latin typeface="+mn-lt"/>
                <a:ea typeface="+mn-ea"/>
                <a:cs typeface="+mn-cs"/>
              </a:rPr>
              <a:t>T</a:t>
            </a:r>
            <a:r>
              <a:rPr lang="zh-CN" altLang="en-US" sz="1200" b="0" i="0" kern="1200" dirty="0">
                <a:solidFill>
                  <a:schemeClr val="tx1"/>
                </a:solidFill>
                <a:effectLst/>
                <a:latin typeface="+mn-lt"/>
                <a:ea typeface="+mn-ea"/>
                <a:cs typeface="+mn-cs"/>
              </a:rPr>
              <a:t>服从参数为</a:t>
            </a:r>
            <a:r>
              <a:rPr lang="en-US" altLang="zh-CN" sz="1200" b="0" i="0" kern="1200" dirty="0" err="1">
                <a:solidFill>
                  <a:schemeClr val="tx1"/>
                </a:solidFill>
                <a:effectLst/>
                <a:latin typeface="+mn-lt"/>
                <a:ea typeface="+mn-ea"/>
                <a:cs typeface="+mn-cs"/>
              </a:rPr>
              <a:t>i</a:t>
            </a:r>
            <a:r>
              <a:rPr lang="zh-CN" altLang="en-US" sz="1200" b="0" i="0" kern="1200" dirty="0">
                <a:solidFill>
                  <a:schemeClr val="tx1"/>
                </a:solidFill>
                <a:effectLst/>
                <a:latin typeface="+mn-lt"/>
                <a:ea typeface="+mn-ea"/>
                <a:cs typeface="+mn-cs"/>
              </a:rPr>
              <a:t>的指数分布。</a:t>
            </a:r>
          </a:p>
          <a:p>
            <a:pPr eaLnBrk="1" hangingPunct="1">
              <a:spcBef>
                <a:spcPct val="0"/>
              </a:spcBef>
            </a:pPr>
            <a:endParaRPr lang="zh-CN" altLang="en-US" sz="1200" b="0" i="0" kern="1200" dirty="0">
              <a:solidFill>
                <a:schemeClr val="tx1"/>
              </a:solidFill>
              <a:effectLst/>
              <a:latin typeface="+mn-lt"/>
              <a:ea typeface="+mn-ea"/>
              <a:cs typeface="+mn-cs"/>
            </a:endParaRPr>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15</a:t>
            </a:fld>
            <a:endParaRPr lang="en-US" altLang="zh-CN">
              <a:latin typeface="Arial" panose="020B0604020202020204" pitchFamily="34" charset="0"/>
            </a:endParaRPr>
          </a:p>
        </p:txBody>
      </p:sp>
    </p:spTree>
    <p:extLst>
      <p:ext uri="{BB962C8B-B14F-4D97-AF65-F5344CB8AC3E}">
        <p14:creationId xmlns:p14="http://schemas.microsoft.com/office/powerpoint/2010/main" val="27399945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16</a:t>
            </a:fld>
            <a:endParaRPr lang="en-US" altLang="zh-CN">
              <a:latin typeface="Arial" panose="020B0604020202020204" pitchFamily="34" charset="0"/>
            </a:endParaRPr>
          </a:p>
        </p:txBody>
      </p:sp>
    </p:spTree>
    <p:extLst>
      <p:ext uri="{BB962C8B-B14F-4D97-AF65-F5344CB8AC3E}">
        <p14:creationId xmlns:p14="http://schemas.microsoft.com/office/powerpoint/2010/main" val="99656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200" b="0" i="0" kern="1200" dirty="0">
                <a:solidFill>
                  <a:schemeClr val="tx1"/>
                </a:solidFill>
                <a:effectLst/>
                <a:latin typeface="+mn-lt"/>
                <a:ea typeface="+mn-ea"/>
                <a:cs typeface="+mn-cs"/>
              </a:rPr>
              <a:t>其中</a:t>
            </a:r>
            <a:r>
              <a:rPr lang="en-US" altLang="zh-CN" sz="1200" b="0" i="0" kern="1200" dirty="0" err="1">
                <a:solidFill>
                  <a:schemeClr val="tx1"/>
                </a:solidFill>
                <a:effectLst/>
                <a:latin typeface="+mn-lt"/>
                <a:ea typeface="+mn-ea"/>
                <a:cs typeface="+mn-cs"/>
              </a:rPr>
              <a:t>ht</a:t>
            </a:r>
            <a:r>
              <a:rPr lang="zh-CN" altLang="en-US" sz="1200" b="0" i="0" kern="1200" dirty="0">
                <a:solidFill>
                  <a:schemeClr val="tx1"/>
                </a:solidFill>
                <a:effectLst/>
                <a:latin typeface="+mn-lt"/>
                <a:ea typeface="+mn-ea"/>
                <a:cs typeface="+mn-cs"/>
              </a:rPr>
              <a:t>是服务数据没有缓存在</a:t>
            </a:r>
            <a:r>
              <a:rPr lang="en-US" altLang="zh-CN" sz="1200" b="0" i="0" kern="1200" dirty="0">
                <a:solidFill>
                  <a:schemeClr val="tx1"/>
                </a:solidFill>
                <a:effectLst/>
                <a:latin typeface="+mn-lt"/>
                <a:ea typeface="+mn-ea"/>
                <a:cs typeface="+mn-cs"/>
              </a:rPr>
              <a:t>BSs</a:t>
            </a:r>
            <a:r>
              <a:rPr lang="zh-CN" altLang="en-US" sz="1200" b="0" i="0" kern="1200" dirty="0">
                <a:solidFill>
                  <a:schemeClr val="tx1"/>
                </a:solidFill>
                <a:effectLst/>
                <a:latin typeface="+mn-lt"/>
                <a:ea typeface="+mn-ea"/>
                <a:cs typeface="+mn-cs"/>
              </a:rPr>
              <a:t>中的任务的服务延迟。第一个约束</a:t>
            </a:r>
            <a:r>
              <a:rPr lang="en-US" altLang="zh-CN" sz="1200" b="0" i="0" kern="1200" dirty="0">
                <a:solidFill>
                  <a:schemeClr val="tx1"/>
                </a:solidFill>
                <a:effectLst/>
                <a:latin typeface="+mn-lt"/>
                <a:ea typeface="+mn-ea"/>
                <a:cs typeface="+mn-cs"/>
              </a:rPr>
              <a:t>(5b)</a:t>
            </a:r>
            <a:r>
              <a:rPr lang="zh-CN" altLang="en-US" sz="1200" b="0" i="0" kern="1200" dirty="0">
                <a:solidFill>
                  <a:schemeClr val="tx1"/>
                </a:solidFill>
                <a:effectLst/>
                <a:latin typeface="+mn-lt"/>
                <a:ea typeface="+mn-ea"/>
                <a:cs typeface="+mn-cs"/>
              </a:rPr>
              <a:t>是</a:t>
            </a:r>
            <a:r>
              <a:rPr lang="en-US" altLang="zh-CN" sz="1200" b="0" i="0" kern="1200" dirty="0">
                <a:solidFill>
                  <a:schemeClr val="tx1"/>
                </a:solidFill>
                <a:effectLst/>
                <a:latin typeface="+mn-lt"/>
                <a:ea typeface="+mn-ea"/>
                <a:cs typeface="+mn-cs"/>
              </a:rPr>
              <a:t>BSs</a:t>
            </a:r>
            <a:r>
              <a:rPr lang="zh-CN" altLang="en-US" sz="1200" b="0" i="0" kern="1200" dirty="0">
                <a:solidFill>
                  <a:schemeClr val="tx1"/>
                </a:solidFill>
                <a:effectLst/>
                <a:latin typeface="+mn-lt"/>
                <a:ea typeface="+mn-ea"/>
                <a:cs typeface="+mn-cs"/>
              </a:rPr>
              <a:t>网络的长期能量约束，它要求长期平均总能量消耗不超过上限</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。这个约束将</a:t>
            </a:r>
            <a:r>
              <a:rPr lang="en-US" altLang="zh-CN" sz="1200" b="0" i="0" kern="1200" dirty="0">
                <a:solidFill>
                  <a:schemeClr val="tx1"/>
                </a:solidFill>
                <a:effectLst/>
                <a:latin typeface="+mn-lt"/>
                <a:ea typeface="+mn-ea"/>
                <a:cs typeface="+mn-cs"/>
              </a:rPr>
              <a:t>BS</a:t>
            </a:r>
            <a:r>
              <a:rPr lang="zh-CN" altLang="en-US" sz="1200" b="0" i="0" kern="1200" dirty="0">
                <a:solidFill>
                  <a:schemeClr val="tx1"/>
                </a:solidFill>
                <a:effectLst/>
                <a:latin typeface="+mn-lt"/>
                <a:ea typeface="+mn-ea"/>
                <a:cs typeface="+mn-cs"/>
              </a:rPr>
              <a:t>的决策耦合为空间上</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即跨</a:t>
            </a:r>
            <a:r>
              <a:rPr lang="en-US" altLang="zh-CN" sz="1200" b="0" i="0" kern="1200" dirty="0">
                <a:solidFill>
                  <a:schemeClr val="tx1"/>
                </a:solidFill>
                <a:effectLst/>
                <a:latin typeface="+mn-lt"/>
                <a:ea typeface="+mn-ea"/>
                <a:cs typeface="+mn-cs"/>
              </a:rPr>
              <a:t>BSs)</a:t>
            </a:r>
            <a:r>
              <a:rPr lang="zh-CN" altLang="en-US" sz="1200" b="0" i="0" kern="1200" dirty="0">
                <a:solidFill>
                  <a:schemeClr val="tx1"/>
                </a:solidFill>
                <a:effectLst/>
                <a:latin typeface="+mn-lt"/>
                <a:ea typeface="+mn-ea"/>
                <a:cs typeface="+mn-cs"/>
              </a:rPr>
              <a:t>和时间上</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即跨时间段</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。第二个约束</a:t>
            </a:r>
            <a:r>
              <a:rPr lang="en-US" altLang="zh-CN" sz="1200" b="0" i="0" kern="1200" dirty="0">
                <a:solidFill>
                  <a:schemeClr val="tx1"/>
                </a:solidFill>
                <a:effectLst/>
                <a:latin typeface="+mn-lt"/>
                <a:ea typeface="+mn-ea"/>
                <a:cs typeface="+mn-cs"/>
              </a:rPr>
              <a:t>(5c)</a:t>
            </a:r>
            <a:r>
              <a:rPr lang="zh-CN" altLang="en-US" sz="1200" b="0" i="0" kern="1200" dirty="0">
                <a:solidFill>
                  <a:schemeClr val="tx1"/>
                </a:solidFill>
                <a:effectLst/>
                <a:latin typeface="+mn-lt"/>
                <a:ea typeface="+mn-ea"/>
                <a:cs typeface="+mn-cs"/>
              </a:rPr>
              <a:t>是由于单个</a:t>
            </a:r>
            <a:r>
              <a:rPr lang="en-US" altLang="zh-CN" sz="1200" b="0" i="0" kern="1200" dirty="0">
                <a:solidFill>
                  <a:schemeClr val="tx1"/>
                </a:solidFill>
                <a:effectLst/>
                <a:latin typeface="+mn-lt"/>
                <a:ea typeface="+mn-ea"/>
                <a:cs typeface="+mn-cs"/>
              </a:rPr>
              <a:t>BS</a:t>
            </a:r>
            <a:r>
              <a:rPr lang="zh-CN" altLang="en-US" sz="1200" b="0" i="0" kern="1200" dirty="0">
                <a:solidFill>
                  <a:schemeClr val="tx1"/>
                </a:solidFill>
                <a:effectLst/>
                <a:latin typeface="+mn-lt"/>
                <a:ea typeface="+mn-ea"/>
                <a:cs typeface="+mn-cs"/>
              </a:rPr>
              <a:t>的存储空间容量。第三和第四个条件</a:t>
            </a:r>
            <a:r>
              <a:rPr lang="en-US" altLang="zh-CN" sz="1200" b="0" i="0" kern="1200" dirty="0">
                <a:solidFill>
                  <a:schemeClr val="tx1"/>
                </a:solidFill>
                <a:effectLst/>
                <a:latin typeface="+mn-lt"/>
                <a:ea typeface="+mn-ea"/>
                <a:cs typeface="+mn-cs"/>
              </a:rPr>
              <a:t>(5d)</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(5e)</a:t>
            </a:r>
            <a:r>
              <a:rPr lang="zh-CN" altLang="en-US" sz="1200" b="0" i="0" kern="1200" dirty="0">
                <a:solidFill>
                  <a:schemeClr val="tx1"/>
                </a:solidFill>
                <a:effectLst/>
                <a:latin typeface="+mn-lt"/>
                <a:ea typeface="+mn-ea"/>
                <a:cs typeface="+mn-cs"/>
              </a:rPr>
              <a:t>分别对每个</a:t>
            </a:r>
            <a:r>
              <a:rPr lang="en-US" altLang="zh-CN" sz="1200" b="0" i="0" kern="1200" dirty="0">
                <a:solidFill>
                  <a:schemeClr val="tx1"/>
                </a:solidFill>
                <a:effectLst/>
                <a:latin typeface="+mn-lt"/>
                <a:ea typeface="+mn-ea"/>
                <a:cs typeface="+mn-cs"/>
              </a:rPr>
              <a:t>BS</a:t>
            </a:r>
            <a:r>
              <a:rPr lang="zh-CN" altLang="en-US" sz="1200" b="0" i="0" kern="1200" dirty="0">
                <a:solidFill>
                  <a:schemeClr val="tx1"/>
                </a:solidFill>
                <a:effectLst/>
                <a:latin typeface="+mn-lt"/>
                <a:ea typeface="+mn-ea"/>
                <a:cs typeface="+mn-cs"/>
              </a:rPr>
              <a:t>的最大能量消耗和延迟施加每个槽的约束。</a:t>
            </a: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17</a:t>
            </a:fld>
            <a:endParaRPr lang="en-US" altLang="zh-CN">
              <a:latin typeface="Arial" panose="020B0604020202020204" pitchFamily="34" charset="0"/>
            </a:endParaRPr>
          </a:p>
        </p:txBody>
      </p:sp>
    </p:spTree>
    <p:extLst>
      <p:ext uri="{BB962C8B-B14F-4D97-AF65-F5344CB8AC3E}">
        <p14:creationId xmlns:p14="http://schemas.microsoft.com/office/powerpoint/2010/main" val="4265398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18</a:t>
            </a:fld>
            <a:endParaRPr lang="en-US" altLang="zh-CN">
              <a:latin typeface="Arial" panose="020B0604020202020204" pitchFamily="34" charset="0"/>
            </a:endParaRPr>
          </a:p>
        </p:txBody>
      </p:sp>
    </p:spTree>
    <p:extLst>
      <p:ext uri="{BB962C8B-B14F-4D97-AF65-F5344CB8AC3E}">
        <p14:creationId xmlns:p14="http://schemas.microsoft.com/office/powerpoint/2010/main" val="710661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mc:AlternateContent xmlns:mc="http://schemas.openxmlformats.org/markup-compatibility/2006" xmlns:a14="http://schemas.microsoft.com/office/drawing/2010/main">
        <mc:Choice Requires="a14">
          <p:sp>
            <p:nvSpPr>
              <p:cNvPr id="9219" name="备注占位符 2"/>
              <p:cNvSpPr>
                <a:spLocks noGrp="1"/>
              </p:cNvSpPr>
              <p:nvPr>
                <p:ph type="body" idx="1"/>
              </p:nvPr>
            </p:nvSpPr>
            <p:spPr bwMode="auto">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14:m>
                  <m:oMath xmlns:m="http://schemas.openxmlformats.org/officeDocument/2006/math">
                    <m:sSubSup>
                      <m:sSubSupPr>
                        <m:ctrlPr>
                          <a:rPr lang="en-US" altLang="zh-CN" sz="1200" b="0" i="1" smtClean="0">
                            <a:latin typeface="Cambria Math" panose="02040503050406030204" pitchFamily="18" charset="0"/>
                          </a:rPr>
                        </m:ctrlPr>
                      </m:sSubSupPr>
                      <m:e>
                        <m:r>
                          <a:rPr lang="en-US" altLang="zh-CN" sz="1200" i="1">
                            <a:latin typeface="Cambria Math" panose="02040503050406030204" pitchFamily="18" charset="0"/>
                          </a:rPr>
                          <m:t>𝐸</m:t>
                        </m:r>
                      </m:e>
                      <m:sub>
                        <m:r>
                          <a:rPr lang="en-US" altLang="zh-CN" sz="1200" b="0" i="1" smtClean="0">
                            <a:latin typeface="Cambria Math" panose="02040503050406030204" pitchFamily="18" charset="0"/>
                          </a:rPr>
                          <m:t>𝑛</m:t>
                        </m:r>
                      </m:sub>
                      <m:sup>
                        <m:r>
                          <a:rPr lang="en-US" altLang="zh-CN" sz="1200" b="0" i="1" smtClean="0">
                            <a:latin typeface="Cambria Math" panose="02040503050406030204" pitchFamily="18" charset="0"/>
                          </a:rPr>
                          <m:t>𝑡</m:t>
                        </m:r>
                      </m:sup>
                    </m:sSubSup>
                    <m:d>
                      <m:dPr>
                        <m:ctrlPr>
                          <a:rPr lang="en-US" altLang="zh-CN" sz="1200" b="0" i="1" smtClean="0">
                            <a:latin typeface="Cambria Math" panose="02040503050406030204" pitchFamily="18" charset="0"/>
                          </a:rPr>
                        </m:ctrlPr>
                      </m:dPr>
                      <m:e>
                        <m:sSup>
                          <m:sSupPr>
                            <m:ctrlPr>
                              <a:rPr lang="en-US" altLang="zh-CN" sz="1200" b="0" i="1" smtClean="0">
                                <a:latin typeface="Cambria Math" panose="02040503050406030204" pitchFamily="18" charset="0"/>
                              </a:rPr>
                            </m:ctrlPr>
                          </m:sSupPr>
                          <m:e>
                            <m:r>
                              <a:rPr lang="en-US" altLang="zh-CN" sz="1200" b="0" i="1" smtClean="0">
                                <a:latin typeface="Cambria Math" panose="02040503050406030204" pitchFamily="18" charset="0"/>
                              </a:rPr>
                              <m:t>𝑎</m:t>
                            </m:r>
                          </m:e>
                          <m:sup>
                            <m:r>
                              <a:rPr lang="en-US" altLang="zh-CN" sz="1200" b="0" i="1" smtClean="0">
                                <a:latin typeface="Cambria Math" panose="02040503050406030204" pitchFamily="18" charset="0"/>
                              </a:rPr>
                              <m:t>𝑡</m:t>
                            </m:r>
                          </m:sup>
                        </m:sSup>
                        <m:r>
                          <a:rPr lang="en-US" altLang="zh-CN" sz="1200" b="0" i="1" smtClean="0">
                            <a:latin typeface="Cambria Math" panose="02040503050406030204" pitchFamily="18" charset="0"/>
                          </a:rPr>
                          <m:t>,</m:t>
                        </m:r>
                        <m:sSup>
                          <m:sSupPr>
                            <m:ctrlPr>
                              <a:rPr lang="en-US" altLang="zh-CN" sz="1200" b="0" i="1" smtClean="0">
                                <a:latin typeface="Cambria Math" panose="02040503050406030204" pitchFamily="18" charset="0"/>
                              </a:rPr>
                            </m:ctrlPr>
                          </m:sSupPr>
                          <m:e>
                            <m:r>
                              <a:rPr lang="en-US" altLang="zh-CN" sz="1200" b="0" i="1" smtClean="0">
                                <a:latin typeface="Cambria Math" panose="02040503050406030204" pitchFamily="18" charset="0"/>
                              </a:rPr>
                              <m:t>𝑏</m:t>
                            </m:r>
                          </m:e>
                          <m:sup>
                            <m:r>
                              <a:rPr lang="en-US" altLang="zh-CN" sz="1200" b="0" i="1" smtClean="0">
                                <a:latin typeface="Cambria Math" panose="02040503050406030204" pitchFamily="18" charset="0"/>
                              </a:rPr>
                              <m:t>𝑡</m:t>
                            </m:r>
                          </m:sup>
                        </m:sSup>
                      </m:e>
                    </m:d>
                  </m:oMath>
                </a14:m>
                <a:r>
                  <a:rPr lang="zh-CN" altLang="en-US" dirty="0"/>
                  <a:t>为平均计算能耗</a:t>
                </a:r>
                <a:r>
                  <a:rPr lang="en-US" altLang="zh-CN" dirty="0"/>
                  <a:t> </a:t>
                </a:r>
                <a:r>
                  <a:rPr lang="zh-CN" altLang="en-US" dirty="0"/>
                  <a:t>，</a:t>
                </a:r>
                <a14:m>
                  <m:oMath xmlns:m="http://schemas.openxmlformats.org/officeDocument/2006/math">
                    <m:sSubSup>
                      <m:sSubSupPr>
                        <m:ctrlPr>
                          <a:rPr lang="en-US" altLang="zh-CN" sz="1200" i="1" smtClean="0">
                            <a:latin typeface="Cambria Math" panose="02040503050406030204" pitchFamily="18" charset="0"/>
                          </a:rPr>
                        </m:ctrlPr>
                      </m:sSubSupPr>
                      <m:e>
                        <m:acc>
                          <m:accPr>
                            <m:chr m:val="̃"/>
                            <m:ctrlPr>
                              <a:rPr lang="en-US" altLang="zh-CN" sz="1200" i="1" smtClean="0">
                                <a:latin typeface="Cambria Math" panose="02040503050406030204" pitchFamily="18" charset="0"/>
                              </a:rPr>
                            </m:ctrlPr>
                          </m:accPr>
                          <m:e>
                            <m:r>
                              <a:rPr lang="en-US" altLang="zh-CN" sz="1200" b="0" i="1" smtClean="0">
                                <a:latin typeface="Cambria Math" panose="02040503050406030204" pitchFamily="18" charset="0"/>
                              </a:rPr>
                              <m:t>𝐸</m:t>
                            </m:r>
                          </m:e>
                        </m:acc>
                      </m:e>
                      <m:sub>
                        <m:r>
                          <a:rPr lang="en-US" altLang="zh-CN" sz="1200" b="0" i="1" smtClean="0">
                            <a:latin typeface="Cambria Math" panose="02040503050406030204" pitchFamily="18" charset="0"/>
                          </a:rPr>
                          <m:t>𝑛</m:t>
                        </m:r>
                      </m:sub>
                      <m:sup>
                        <m:r>
                          <a:rPr lang="en-US" altLang="zh-CN" sz="1200" b="0" i="1" smtClean="0">
                            <a:latin typeface="Cambria Math" panose="02040503050406030204" pitchFamily="18" charset="0"/>
                          </a:rPr>
                          <m:t>𝑡</m:t>
                        </m:r>
                      </m:sup>
                    </m:sSubSup>
                  </m:oMath>
                </a14:m>
                <a:r>
                  <a:rPr lang="zh-CN" altLang="en-US" sz="1200" dirty="0"/>
                  <a:t>表示负载之外的能耗，它随时间改变。</a:t>
                </a:r>
                <a:r>
                  <a:rPr lang="en-US" altLang="zh-CN" dirty="0"/>
                  <a:t>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e>
                      <m:sup>
                        <m:r>
                          <a:rPr lang="en-US" altLang="zh-CN" b="0" i="1" smtClean="0">
                            <a:latin typeface="Cambria Math" panose="02040503050406030204" pitchFamily="18" charset="0"/>
                          </a:rPr>
                          <m:t>+</m:t>
                        </m:r>
                      </m:sup>
                    </m:sSup>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max</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,0}</m:t>
                    </m:r>
                  </m:oMath>
                </a14:m>
                <a:r>
                  <a:rPr lang="en-US" altLang="zh-CN" dirty="0"/>
                  <a:t>;</a:t>
                </a:r>
              </a:p>
              <a:p>
                <a:pPr eaLnBrk="1" hangingPunct="1">
                  <a:spcBef>
                    <a:spcPct val="0"/>
                  </a:spcBef>
                </a:pPr>
                <a:r>
                  <a:rPr lang="zh-CN" altLang="en-US" sz="1200" b="0" i="0" kern="1200" dirty="0">
                    <a:solidFill>
                      <a:schemeClr val="tx1"/>
                    </a:solidFill>
                    <a:effectLst/>
                    <a:latin typeface="+mn-lt"/>
                    <a:ea typeface="+mn-ea"/>
                    <a:cs typeface="+mn-cs"/>
                  </a:rPr>
                  <a:t>表示能量不足队列中的“拥塞级别”。</a:t>
                </a:r>
                <a:r>
                  <a:rPr lang="en-US" altLang="zh-CN" sz="1200" b="0" i="0" kern="1200" dirty="0">
                    <a:solidFill>
                      <a:schemeClr val="tx1"/>
                    </a:solidFill>
                    <a:effectLst/>
                    <a:latin typeface="+mn-lt"/>
                    <a:ea typeface="+mn-ea"/>
                    <a:cs typeface="+mn-cs"/>
                  </a:rPr>
                  <a:t>L(q(t))</a:t>
                </a:r>
                <a:r>
                  <a:rPr lang="zh-CN" altLang="en-US" sz="1200" b="0" i="0" kern="1200" dirty="0">
                    <a:solidFill>
                      <a:schemeClr val="tx1"/>
                    </a:solidFill>
                    <a:effectLst/>
                    <a:latin typeface="+mn-lt"/>
                    <a:ea typeface="+mn-ea"/>
                    <a:cs typeface="+mn-cs"/>
                  </a:rPr>
                  <a:t>的小值意味着队列积压量小，这意味着虚拟队列具有很强的稳定性。保持能量不足队列稳定，即，为了通过不断地将李亚普诺夫函数推向一个较低的值来强制执行能源消耗约束，我们引入了单槽李亚普诺夫漂移</a:t>
                </a:r>
                <a:endParaRPr lang="zh-CN" altLang="en-US" dirty="0"/>
              </a:p>
            </p:txBody>
          </p:sp>
        </mc:Choice>
        <mc:Fallback xmlns="">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en-US" altLang="zh-CN" i="0">
                    <a:latin typeface="Cambria Math" panose="02040503050406030204" pitchFamily="18" charset="0"/>
                  </a:rPr>
                  <a:t>〖</a:t>
                </a:r>
                <a:r>
                  <a:rPr lang="en-US" altLang="zh-CN" b="0" i="0">
                    <a:latin typeface="Cambria Math" panose="02040503050406030204" pitchFamily="18" charset="0"/>
                  </a:rPr>
                  <a:t>[𝑥]〗^+=max{𝑥,0}</a:t>
                </a:r>
                <a:r>
                  <a:rPr lang="en-US" altLang="zh-CN" dirty="0"/>
                  <a:t>;</a:t>
                </a:r>
              </a:p>
              <a:p>
                <a:pPr eaLnBrk="1" hangingPunct="1">
                  <a:spcBef>
                    <a:spcPct val="0"/>
                  </a:spcBef>
                </a:pPr>
                <a:r>
                  <a:rPr lang="zh-CN" altLang="en-US" sz="1200" b="0" i="0" kern="1200" dirty="0">
                    <a:solidFill>
                      <a:schemeClr val="tx1"/>
                    </a:solidFill>
                    <a:effectLst/>
                    <a:latin typeface="+mn-lt"/>
                    <a:ea typeface="+mn-ea"/>
                    <a:cs typeface="+mn-cs"/>
                  </a:rPr>
                  <a:t>表示能量不足队列中的“拥塞级别”。</a:t>
                </a:r>
                <a:r>
                  <a:rPr lang="en-US" altLang="zh-CN" sz="1200" b="0" i="0" kern="1200" dirty="0">
                    <a:solidFill>
                      <a:schemeClr val="tx1"/>
                    </a:solidFill>
                    <a:effectLst/>
                    <a:latin typeface="+mn-lt"/>
                    <a:ea typeface="+mn-ea"/>
                    <a:cs typeface="+mn-cs"/>
                  </a:rPr>
                  <a:t>L(q(t))</a:t>
                </a:r>
                <a:r>
                  <a:rPr lang="zh-CN" altLang="en-US" sz="1200" b="0" i="0" kern="1200" dirty="0">
                    <a:solidFill>
                      <a:schemeClr val="tx1"/>
                    </a:solidFill>
                    <a:effectLst/>
                    <a:latin typeface="+mn-lt"/>
                    <a:ea typeface="+mn-ea"/>
                    <a:cs typeface="+mn-cs"/>
                  </a:rPr>
                  <a:t>的小值意味着队列积压量小，这意味着虚拟队列具有很强的稳定性。保持能量不足队列稳定，即，为了通过不断地将李亚普诺夫函数推向一个较低的值来强制执行能源消耗约束，我们引入了单槽李亚普诺夫漂移</a:t>
                </a:r>
                <a:endParaRPr lang="zh-CN" altLang="en-US" dirty="0"/>
              </a:p>
            </p:txBody>
          </p:sp>
        </mc:Fallback>
      </mc:AlternateContent>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19</a:t>
            </a:fld>
            <a:endParaRPr lang="en-US" altLang="zh-CN">
              <a:latin typeface="Arial" panose="020B0604020202020204" pitchFamily="34" charset="0"/>
            </a:endParaRPr>
          </a:p>
        </p:txBody>
      </p:sp>
    </p:spTree>
    <p:extLst>
      <p:ext uri="{BB962C8B-B14F-4D97-AF65-F5344CB8AC3E}">
        <p14:creationId xmlns:p14="http://schemas.microsoft.com/office/powerpoint/2010/main" val="3294238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1200" b="0" i="0" kern="1200" dirty="0">
                <a:solidFill>
                  <a:schemeClr val="tx1"/>
                </a:solidFill>
                <a:effectLst/>
                <a:latin typeface="+mn-lt"/>
                <a:ea typeface="+mn-ea"/>
                <a:cs typeface="+mn-cs"/>
              </a:rPr>
              <a:t>云服务：云中心处理海量数据。系统性能瓶颈在于网络带宽的有限性，传送海量数据、处理数据需要一定的时间，加大请求响应时间，用户体验极差。</a:t>
            </a:r>
          </a:p>
          <a:p>
            <a:r>
              <a:rPr lang="zh-CN" altLang="en-US" sz="1200" b="0" i="0" kern="1200" dirty="0">
                <a:solidFill>
                  <a:schemeClr val="tx1"/>
                </a:solidFill>
                <a:effectLst/>
                <a:latin typeface="+mn-lt"/>
                <a:ea typeface="+mn-ea"/>
                <a:cs typeface="+mn-cs"/>
              </a:rPr>
              <a:t>物联网：连接到互联网电子设备产生海量的数据。传统的云计算模型并不能及时有效的处理这些数据，在边缘结点处理这些数据将会带来极小的响应时间、减轻网络负载、保证用户数据的私密性。</a:t>
            </a:r>
          </a:p>
          <a:p>
            <a:r>
              <a:rPr lang="zh-CN" altLang="en-US" sz="1200" b="0" i="0" kern="1200" dirty="0">
                <a:solidFill>
                  <a:schemeClr val="tx1"/>
                </a:solidFill>
                <a:effectLst/>
                <a:latin typeface="+mn-lt"/>
                <a:ea typeface="+mn-ea"/>
                <a:cs typeface="+mn-cs"/>
              </a:rPr>
              <a:t>终端设备的角色转变：终端设备大部分时间都在扮演数据消费者的角色，比如使用智能手机观看爱奇艺、刷抖音等。然而，现在智能手机让终端设备也有了生产数据的能力，比如在淘宝购买东西，在百度里搜索内容这些都是终端节点产生的数据。</a:t>
            </a:r>
          </a:p>
          <a:p>
            <a:pPr eaLnBrk="1" hangingPunct="1">
              <a:spcBef>
                <a:spcPct val="0"/>
              </a:spcBef>
            </a:pP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2</a:t>
            </a:fld>
            <a:endParaRPr lang="en-US" altLang="zh-CN">
              <a:latin typeface="Arial" panose="020B0604020202020204" pitchFamily="34" charset="0"/>
            </a:endParaRPr>
          </a:p>
        </p:txBody>
      </p:sp>
    </p:spTree>
    <p:extLst>
      <p:ext uri="{BB962C8B-B14F-4D97-AF65-F5344CB8AC3E}">
        <p14:creationId xmlns:p14="http://schemas.microsoft.com/office/powerpoint/2010/main" val="26111183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前面为能耗，后半部分为时延</a:t>
            </a:r>
            <a:endParaRPr lang="en-US" altLang="zh-CN" dirty="0"/>
          </a:p>
          <a:p>
            <a:pPr eaLnBrk="1" hangingPunct="1">
              <a:spcBef>
                <a:spcPct val="0"/>
              </a:spcBef>
            </a:pPr>
            <a:r>
              <a:rPr lang="zh-CN" altLang="en-US" dirty="0"/>
              <a:t>此时只需要当前信息</a:t>
            </a:r>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20</a:t>
            </a:fld>
            <a:endParaRPr lang="en-US" altLang="zh-CN">
              <a:latin typeface="Arial" panose="020B0604020202020204" pitchFamily="34" charset="0"/>
            </a:endParaRPr>
          </a:p>
        </p:txBody>
      </p:sp>
    </p:spTree>
    <p:extLst>
      <p:ext uri="{BB962C8B-B14F-4D97-AF65-F5344CB8AC3E}">
        <p14:creationId xmlns:p14="http://schemas.microsoft.com/office/powerpoint/2010/main" val="38683855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21</a:t>
            </a:fld>
            <a:endParaRPr lang="en-US" altLang="zh-CN">
              <a:latin typeface="Arial" panose="020B0604020202020204" pitchFamily="34" charset="0"/>
            </a:endParaRPr>
          </a:p>
        </p:txBody>
      </p:sp>
    </p:spTree>
    <p:extLst>
      <p:ext uri="{BB962C8B-B14F-4D97-AF65-F5344CB8AC3E}">
        <p14:creationId xmlns:p14="http://schemas.microsoft.com/office/powerpoint/2010/main" val="150916893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mc:AlternateContent xmlns:mc="http://schemas.openxmlformats.org/markup-compatibility/2006" xmlns:a14="http://schemas.microsoft.com/office/drawing/2010/main">
        <mc:Choice Requires="a14">
          <p:sp>
            <p:nvSpPr>
              <p:cNvPr id="9219" name="备注占位符 2"/>
              <p:cNvSpPr>
                <a:spLocks noGrp="1"/>
              </p:cNvSpPr>
              <p:nvPr>
                <p:ph type="body" idx="1"/>
              </p:nvPr>
            </p:nvSpPr>
            <p:spPr bwMode="auto">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sz="1200" b="0" i="0" kern="1200" dirty="0">
                    <a:solidFill>
                      <a:schemeClr val="tx1"/>
                    </a:solidFill>
                    <a:effectLst/>
                    <a:latin typeface="+mn-lt"/>
                    <a:ea typeface="+mn-ea"/>
                    <a:cs typeface="+mn-cs"/>
                  </a:rPr>
                  <a:t>我们不知道</a:t>
                </a:r>
                <a:r>
                  <a:rPr lang="en-US" altLang="zh-CN" sz="1200" b="0" i="0" kern="1200" dirty="0">
                    <a:solidFill>
                      <a:schemeClr val="tx1"/>
                    </a:solidFill>
                    <a:effectLst/>
                    <a:latin typeface="+mn-lt"/>
                    <a:ea typeface="+mn-ea"/>
                    <a:cs typeface="+mn-cs"/>
                  </a:rPr>
                  <a:t>p(E,T,W)</a:t>
                </a:r>
                <a:r>
                  <a:rPr lang="zh-CN" altLang="en-US" sz="1200" b="0" i="0" kern="1200" dirty="0">
                    <a:solidFill>
                      <a:schemeClr val="tx1"/>
                    </a:solidFill>
                    <a:effectLst/>
                    <a:latin typeface="+mn-lt"/>
                    <a:ea typeface="+mn-ea"/>
                    <a:cs typeface="+mn-cs"/>
                  </a:rPr>
                  <a:t>，或者说，</a:t>
                </a:r>
                <a:r>
                  <a:rPr lang="zh-CN" altLang="en-US" dirty="0"/>
                  <a:t>不知道三件事的联合分布</a:t>
                </a:r>
                <a:r>
                  <a:rPr lang="en-US" altLang="zh-CN" dirty="0"/>
                  <a:t>joint distribution</a:t>
                </a:r>
                <a:r>
                  <a:rPr lang="zh-CN" altLang="en-US" dirty="0"/>
                  <a:t>。当然，如果知道的话，就没有必要用</a:t>
                </a:r>
                <a:r>
                  <a:rPr lang="en-US" altLang="zh-CN" dirty="0" err="1"/>
                  <a:t>gibbs</a:t>
                </a:r>
                <a:r>
                  <a:rPr lang="en-US" altLang="zh-CN" dirty="0"/>
                  <a:t> sampling</a:t>
                </a:r>
                <a:r>
                  <a:rPr lang="zh-CN" altLang="en-US" dirty="0"/>
                  <a:t>了。但是，我们知道三件事的</a:t>
                </a:r>
                <a:r>
                  <a:rPr lang="en-US" altLang="zh-CN" dirty="0"/>
                  <a:t>conditional distribution</a:t>
                </a:r>
                <a:r>
                  <a:rPr lang="zh-CN" altLang="en-US" dirty="0"/>
                  <a:t>。也就是说，</a:t>
                </a:r>
                <a:r>
                  <a:rPr lang="en-US" altLang="zh-CN" dirty="0"/>
                  <a:t>p(E|T,W),p(T|E,W),p(W|E,T)</a:t>
                </a:r>
                <a:r>
                  <a:rPr lang="zh-CN" altLang="en-US" dirty="0"/>
                  <a:t>。现在要做的就是通过这三个已知的条件分布，再用</a:t>
                </a:r>
                <a:r>
                  <a:rPr lang="en-US" altLang="zh-CN" dirty="0" err="1"/>
                  <a:t>gibbs</a:t>
                </a:r>
                <a:r>
                  <a:rPr lang="en-US" altLang="zh-CN" dirty="0"/>
                  <a:t> sampling</a:t>
                </a:r>
                <a:r>
                  <a:rPr lang="zh-CN" altLang="en-US" dirty="0"/>
                  <a:t>的方法，得到联合分布。</a:t>
                </a:r>
                <a:endParaRPr lang="en-US" altLang="zh-CN" dirty="0"/>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每个时间片开始时，某个</a:t>
                </a:r>
                <a:r>
                  <a:rPr lang="en-US" altLang="zh-CN" dirty="0"/>
                  <a:t>BS </a:t>
                </a:r>
                <a14:m>
                  <m:oMath xmlns:m="http://schemas.openxmlformats.org/officeDocument/2006/math">
                    <m:r>
                      <a:rPr lang="en-US" altLang="zh-CN" b="0" i="1" smtClean="0">
                        <a:latin typeface="Cambria Math" panose="02040503050406030204" pitchFamily="18" charset="0"/>
                      </a:rPr>
                      <m:t>𝑛</m:t>
                    </m:r>
                  </m:oMath>
                </a14:m>
                <a:r>
                  <a:rPr lang="zh-CN" altLang="en-US" dirty="0"/>
                  <a:t> 将它的服务缓存策略由</a:t>
                </a:r>
                <a14:m>
                  <m:oMath xmlns:m="http://schemas.openxmlformats.org/officeDocument/2006/math">
                    <m:sSubSup>
                      <m:sSubSupPr>
                        <m:ctrlPr>
                          <a:rPr lang="en-US" altLang="zh-CN" i="1" smtClean="0">
                            <a:latin typeface="Cambria Math" panose="02040503050406030204" pitchFamily="18" charset="0"/>
                          </a:rPr>
                        </m:ctrlPr>
                      </m:sSubSupPr>
                      <m:e>
                        <m:r>
                          <a:rPr lang="en-US" altLang="zh-CN" i="1">
                            <a:latin typeface="Cambria Math" panose="02040503050406030204" pitchFamily="18" charset="0"/>
                          </a:rPr>
                          <m:t>𝑎</m:t>
                        </m:r>
                      </m:e>
                      <m:sub>
                        <m:r>
                          <a:rPr lang="en-US" altLang="zh-CN" b="0" i="1" smtClean="0">
                            <a:latin typeface="Cambria Math" panose="02040503050406030204" pitchFamily="18" charset="0"/>
                          </a:rPr>
                          <m:t>𝑛</m:t>
                        </m:r>
                      </m:sub>
                      <m:sup>
                        <m:r>
                          <a:rPr lang="en-US" altLang="zh-CN" b="0" i="1" smtClean="0">
                            <a:latin typeface="Cambria Math" panose="02040503050406030204" pitchFamily="18" charset="0"/>
                          </a:rPr>
                          <m:t>𝑡</m:t>
                        </m:r>
                      </m:sup>
                    </m:sSubSup>
                  </m:oMath>
                </a14:m>
                <a:r>
                  <a:rPr lang="zh-CN" altLang="en-US" dirty="0"/>
                  <a:t>改为</a:t>
                </a:r>
                <a14:m>
                  <m:oMath xmlns:m="http://schemas.openxmlformats.org/officeDocument/2006/math">
                    <m:sSubSup>
                      <m:sSubSupPr>
                        <m:ctrlPr>
                          <a:rPr lang="en-US" altLang="zh-CN" i="1" dirty="0" smtClean="0">
                            <a:latin typeface="Cambria Math" panose="02040503050406030204" pitchFamily="18" charset="0"/>
                          </a:rPr>
                        </m:ctrlPr>
                      </m:sSubSupPr>
                      <m:e>
                        <m:acc>
                          <m:accPr>
                            <m:chr m:val="̃"/>
                            <m:ctrlPr>
                              <a:rPr lang="en-US" altLang="zh-CN" i="1" dirty="0" smtClean="0">
                                <a:latin typeface="Cambria Math" panose="02040503050406030204" pitchFamily="18" charset="0"/>
                              </a:rPr>
                            </m:ctrlPr>
                          </m:accPr>
                          <m:e>
                            <m:r>
                              <a:rPr lang="en-US" altLang="zh-CN" b="0" i="1" dirty="0" smtClean="0">
                                <a:latin typeface="Cambria Math" panose="02040503050406030204" pitchFamily="18" charset="0"/>
                              </a:rPr>
                              <m:t>𝑎</m:t>
                            </m:r>
                          </m:e>
                        </m:acc>
                      </m:e>
                      <m:sub>
                        <m:r>
                          <a:rPr lang="en-US" altLang="zh-CN" b="0" i="1" dirty="0" smtClean="0">
                            <a:latin typeface="Cambria Math" panose="02040503050406030204" pitchFamily="18" charset="0"/>
                          </a:rPr>
                          <m:t>𝑛</m:t>
                        </m:r>
                      </m:sub>
                      <m:sup>
                        <m:r>
                          <a:rPr lang="en-US" altLang="zh-CN" b="0" i="1" dirty="0" smtClean="0">
                            <a:latin typeface="Cambria Math" panose="02040503050406030204" pitchFamily="18" charset="0"/>
                          </a:rPr>
                          <m:t>𝑡</m:t>
                        </m:r>
                      </m:sup>
                    </m:sSubSup>
                  </m:oMath>
                </a14:m>
                <a:r>
                  <a:rPr lang="zh-CN" altLang="en-US" dirty="0"/>
                  <a:t>（</a:t>
                </a:r>
                <a:r>
                  <a:rPr lang="en-US" altLang="zh-CN" dirty="0"/>
                  <a:t>2</a:t>
                </a:r>
                <a:r>
                  <a:rPr lang="zh-CN" altLang="en-US" dirty="0"/>
                  <a:t>行），然后根据求解</a:t>
                </a:r>
                <a:r>
                  <a:rPr lang="en-US" altLang="zh-CN" dirty="0"/>
                  <a:t>P2</a:t>
                </a:r>
                <a:r>
                  <a:rPr lang="zh-CN" altLang="en-US" dirty="0"/>
                  <a:t>得到最优的卸载策略</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𝑏</m:t>
                        </m:r>
                      </m:e>
                      <m:sup>
                        <m:r>
                          <a:rPr lang="en-US" altLang="zh-CN" b="0" i="1" smtClean="0">
                            <a:latin typeface="Cambria Math" panose="02040503050406030204" pitchFamily="18" charset="0"/>
                          </a:rPr>
                          <m:t>𝑡</m:t>
                        </m:r>
                      </m:sup>
                    </m:sSup>
                  </m:oMath>
                </a14:m>
                <a:r>
                  <a:rPr lang="zh-CN" altLang="en-US" dirty="0"/>
                  <a:t>，然而，在得到</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𝑏</m:t>
                        </m:r>
                      </m:e>
                      <m:sup>
                        <m:r>
                          <a:rPr lang="en-US" altLang="zh-CN" i="1">
                            <a:latin typeface="Cambria Math" panose="02040503050406030204" pitchFamily="18" charset="0"/>
                          </a:rPr>
                          <m:t>𝑡</m:t>
                        </m:r>
                      </m:sup>
                    </m:sSup>
                  </m:oMath>
                </a14:m>
                <a:r>
                  <a:rPr lang="zh-CN" altLang="en-US" dirty="0"/>
                  <a:t>后，只有邻近的（与 </a:t>
                </a:r>
                <a14:m>
                  <m:oMath xmlns:m="http://schemas.openxmlformats.org/officeDocument/2006/math">
                    <m:r>
                      <a:rPr lang="en-US" altLang="zh-CN" i="1">
                        <a:latin typeface="Cambria Math" panose="02040503050406030204" pitchFamily="18" charset="0"/>
                      </a:rPr>
                      <m:t>𝑛</m:t>
                    </m:r>
                    <m:r>
                      <a:rPr lang="en-US" altLang="zh-CN" i="1">
                        <a:latin typeface="Cambria Math" panose="02040503050406030204" pitchFamily="18" charset="0"/>
                      </a:rPr>
                      <m:t> </m:t>
                    </m:r>
                    <m:r>
                      <a:rPr lang="zh-CN" altLang="en-US" i="1" smtClean="0">
                        <a:latin typeface="Cambria Math" panose="02040503050406030204" pitchFamily="18" charset="0"/>
                      </a:rPr>
                      <m:t>有</m:t>
                    </m:r>
                  </m:oMath>
                </a14:m>
                <a:r>
                  <a:rPr lang="zh-CN" altLang="en-US" dirty="0"/>
                  <a:t>重叠服务区域的）</a:t>
                </a:r>
                <a:r>
                  <a:rPr lang="en-US" altLang="zh-CN" dirty="0"/>
                  <a:t>BS</a:t>
                </a:r>
                <a:r>
                  <a:rPr lang="zh-CN" altLang="en-US" dirty="0"/>
                  <a:t>才需要作出更新，接下来，得到了新的计算延迟</a:t>
                </a:r>
                <a14:m>
                  <m:oMath xmlns:m="http://schemas.openxmlformats.org/officeDocument/2006/math">
                    <m:acc>
                      <m:accPr>
                        <m:chr m:val="̃"/>
                        <m:ctrlPr>
                          <a:rPr lang="zh-CN" altLang="en-US" i="1" smtClean="0">
                            <a:latin typeface="Cambria Math" panose="02040503050406030204" pitchFamily="18" charset="0"/>
                          </a:rPr>
                        </m:ctrlPr>
                      </m:accPr>
                      <m:e>
                        <m:r>
                          <a:rPr lang="en-US" altLang="zh-CN" b="0" i="1" smtClean="0">
                            <a:latin typeface="Cambria Math" panose="02040503050406030204" pitchFamily="18" charset="0"/>
                          </a:rPr>
                          <m:t>𝑓</m:t>
                        </m:r>
                      </m:e>
                    </m:acc>
                  </m:oMath>
                </a14:m>
                <a:r>
                  <a:rPr lang="zh-CN" altLang="en-US" dirty="0"/>
                  <a:t>，</a:t>
                </a:r>
                <a:r>
                  <a:rPr lang="en-US" altLang="zh-CN" dirty="0"/>
                  <a:t>n</a:t>
                </a:r>
                <a:r>
                  <a:rPr lang="zh-CN" altLang="en-US" dirty="0"/>
                  <a:t>的服务缓存策略以</a:t>
                </a:r>
                <a14:m>
                  <m:oMath xmlns:m="http://schemas.openxmlformats.org/officeDocument/2006/math">
                    <m:r>
                      <a:rPr lang="zh-CN" altLang="en-US" i="1" smtClean="0">
                        <a:latin typeface="Cambria Math" panose="02040503050406030204" pitchFamily="18" charset="0"/>
                      </a:rPr>
                      <m:t>𝜂</m:t>
                    </m:r>
                  </m:oMath>
                </a14:m>
                <a:r>
                  <a:rPr lang="zh-CN" altLang="en-US" dirty="0"/>
                  <a:t>概率改变，</a:t>
                </a:r>
                <a:r>
                  <a:rPr lang="en-US" altLang="zh-CN" dirty="0"/>
                  <a:t>1-</a:t>
                </a:r>
                <a14:m>
                  <m:oMath xmlns:m="http://schemas.openxmlformats.org/officeDocument/2006/math">
                    <m:r>
                      <a:rPr lang="zh-CN" altLang="en-US" i="1" smtClean="0">
                        <a:latin typeface="Cambria Math" panose="02040503050406030204" pitchFamily="18" charset="0"/>
                      </a:rPr>
                      <m:t>𝜂</m:t>
                    </m:r>
                  </m:oMath>
                </a14:m>
                <a:r>
                  <a:rPr lang="zh-CN" altLang="en-US" dirty="0"/>
                  <a:t>概率不变</a:t>
                </a:r>
                <a:endParaRPr lang="en-US" altLang="zh-CN" dirty="0"/>
              </a:p>
              <a:p>
                <a:pPr marL="0" marR="0" lvl="0" indent="0" algn="l" defTabSz="914400" rtl="0" eaLnBrk="1" fontAlgn="base" latinLnBrk="0" hangingPunct="1">
                  <a:lnSpc>
                    <a:spcPct val="100000"/>
                  </a:lnSpc>
                  <a:spcBef>
                    <a:spcPct val="0"/>
                  </a:spcBef>
                  <a:spcAft>
                    <a:spcPct val="0"/>
                  </a:spcAft>
                  <a:buClrTx/>
                  <a:buSzTx/>
                  <a:buFontTx/>
                  <a:buNone/>
                  <a:tabLst/>
                  <a:defRPr/>
                </a:pPr>
                <a14:m>
                  <m:oMath xmlns:m="http://schemas.openxmlformats.org/officeDocument/2006/math">
                    <m:r>
                      <a:rPr lang="zh-CN" altLang="en-US" i="1" smtClean="0">
                        <a:latin typeface="Cambria Math" panose="02040503050406030204" pitchFamily="18" charset="0"/>
                      </a:rPr>
                      <m:t>𝜏</m:t>
                    </m:r>
                  </m:oMath>
                </a14:m>
                <a:r>
                  <a:rPr lang="zh-CN" altLang="en-US" dirty="0"/>
                  <a:t>是一个大于</a:t>
                </a:r>
                <a:r>
                  <a:rPr lang="en-US" altLang="zh-CN" dirty="0"/>
                  <a:t>0</a:t>
                </a:r>
                <a:r>
                  <a:rPr lang="zh-CN" altLang="en-US" dirty="0"/>
                  <a:t>的平滑参数，避免算法陷入局部最优</a:t>
                </a:r>
              </a:p>
              <a:p>
                <a:pPr eaLnBrk="1" hangingPunct="1">
                  <a:spcBef>
                    <a:spcPct val="0"/>
                  </a:spcBef>
                </a:pPr>
                <a:endParaRPr lang="zh-CN" altLang="en-US" dirty="0"/>
              </a:p>
            </p:txBody>
          </p:sp>
        </mc:Choice>
        <mc:Fallback xmlns="">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每个时间片开始时，每个</a:t>
                </a:r>
                <a:r>
                  <a:rPr lang="en-US" altLang="zh-CN" dirty="0"/>
                  <a:t>BS </a:t>
                </a:r>
                <a:r>
                  <a:rPr lang="en-US" altLang="zh-CN" b="0" i="0">
                    <a:latin typeface="Cambria Math" panose="02040503050406030204" pitchFamily="18" charset="0"/>
                  </a:rPr>
                  <a:t>𝑛</a:t>
                </a:r>
                <a:r>
                  <a:rPr lang="zh-CN" altLang="en-US" dirty="0"/>
                  <a:t> 将它的服务缓存策略由</a:t>
                </a:r>
                <a:r>
                  <a:rPr lang="en-US" altLang="zh-CN" i="0">
                    <a:latin typeface="Cambria Math" panose="02040503050406030204" pitchFamily="18" charset="0"/>
                  </a:rPr>
                  <a:t>𝑎_</a:t>
                </a:r>
                <a:r>
                  <a:rPr lang="en-US" altLang="zh-CN" b="0" i="0">
                    <a:latin typeface="Cambria Math" panose="02040503050406030204" pitchFamily="18" charset="0"/>
                  </a:rPr>
                  <a:t>𝑛^𝑡</a:t>
                </a:r>
                <a:r>
                  <a:rPr lang="zh-CN" altLang="en-US" dirty="0"/>
                  <a:t>改为</a:t>
                </a:r>
                <a:r>
                  <a:rPr lang="en-US" altLang="zh-CN" b="0" i="0" dirty="0">
                    <a:latin typeface="Cambria Math" panose="02040503050406030204" pitchFamily="18" charset="0"/>
                  </a:rPr>
                  <a:t>𝑎 ̃_𝑛^𝑡</a:t>
                </a:r>
                <a:r>
                  <a:rPr lang="zh-CN" altLang="en-US" dirty="0"/>
                  <a:t>（</a:t>
                </a:r>
                <a:r>
                  <a:rPr lang="en-US" altLang="zh-CN" dirty="0"/>
                  <a:t>2</a:t>
                </a:r>
                <a:r>
                  <a:rPr lang="zh-CN" altLang="en-US" dirty="0"/>
                  <a:t>行），然后根据求解</a:t>
                </a:r>
                <a:r>
                  <a:rPr lang="en-US" altLang="zh-CN" dirty="0"/>
                  <a:t>P2</a:t>
                </a:r>
                <a:r>
                  <a:rPr lang="zh-CN" altLang="en-US" dirty="0"/>
                  <a:t>得到最优的卸载策略</a:t>
                </a:r>
                <a:r>
                  <a:rPr lang="en-US" altLang="zh-CN" b="0" i="0">
                    <a:latin typeface="Cambria Math" panose="02040503050406030204" pitchFamily="18" charset="0"/>
                  </a:rPr>
                  <a:t>𝑏^𝑡</a:t>
                </a:r>
                <a:r>
                  <a:rPr lang="zh-CN" altLang="en-US" dirty="0"/>
                  <a:t>，然而，在得到</a:t>
                </a:r>
                <a:r>
                  <a:rPr lang="en-US" altLang="zh-CN" i="0">
                    <a:latin typeface="Cambria Math" panose="02040503050406030204" pitchFamily="18" charset="0"/>
                  </a:rPr>
                  <a:t>𝑏^𝑡</a:t>
                </a:r>
                <a:r>
                  <a:rPr lang="zh-CN" altLang="en-US" dirty="0"/>
                  <a:t>后，只有邻近的（与 </a:t>
                </a:r>
                <a:r>
                  <a:rPr lang="en-US" altLang="zh-CN" i="0">
                    <a:latin typeface="Cambria Math" panose="02040503050406030204" pitchFamily="18" charset="0"/>
                  </a:rPr>
                  <a:t>𝑛 </a:t>
                </a:r>
                <a:r>
                  <a:rPr lang="zh-CN" altLang="en-US" i="0">
                    <a:latin typeface="Cambria Math" panose="02040503050406030204" pitchFamily="18" charset="0"/>
                  </a:rPr>
                  <a:t>有</a:t>
                </a:r>
                <a:r>
                  <a:rPr lang="zh-CN" altLang="en-US" dirty="0"/>
                  <a:t>重叠服务区域的）</a:t>
                </a:r>
                <a:r>
                  <a:rPr lang="en-US" altLang="zh-CN" dirty="0"/>
                  <a:t>BS</a:t>
                </a:r>
                <a:r>
                  <a:rPr lang="zh-CN" altLang="en-US" dirty="0"/>
                  <a:t>才需要作出更新，接下来，得到了新的计算延迟</a:t>
                </a:r>
                <a:r>
                  <a:rPr lang="en-US" altLang="zh-CN" b="0" i="0">
                    <a:latin typeface="Cambria Math" panose="02040503050406030204" pitchFamily="18" charset="0"/>
                  </a:rPr>
                  <a:t>𝑓</a:t>
                </a:r>
                <a:r>
                  <a:rPr lang="zh-CN" altLang="en-US" b="0" i="0">
                    <a:latin typeface="Cambria Math" panose="02040503050406030204" pitchFamily="18" charset="0"/>
                  </a:rPr>
                  <a:t> ̃</a:t>
                </a:r>
                <a:r>
                  <a:rPr lang="zh-CN" altLang="en-US" dirty="0"/>
                  <a:t>，</a:t>
                </a:r>
                <a:r>
                  <a:rPr lang="en-US" altLang="zh-CN" dirty="0"/>
                  <a:t>n</a:t>
                </a:r>
                <a:r>
                  <a:rPr lang="zh-CN" altLang="en-US" dirty="0"/>
                  <a:t>的服务缓存策略以</a:t>
                </a:r>
                <a:r>
                  <a:rPr lang="zh-CN" altLang="en-US" i="0">
                    <a:latin typeface="Cambria Math" panose="02040503050406030204" pitchFamily="18" charset="0"/>
                  </a:rPr>
                  <a:t>𝜂</a:t>
                </a:r>
                <a:r>
                  <a:rPr lang="zh-CN" altLang="en-US" dirty="0"/>
                  <a:t>概率改变，</a:t>
                </a:r>
                <a:r>
                  <a:rPr lang="en-US" altLang="zh-CN" dirty="0"/>
                  <a:t>1-</a:t>
                </a:r>
                <a:r>
                  <a:rPr lang="zh-CN" altLang="en-US" i="0">
                    <a:latin typeface="Cambria Math" panose="02040503050406030204" pitchFamily="18" charset="0"/>
                  </a:rPr>
                  <a:t>𝜂</a:t>
                </a:r>
                <a:r>
                  <a:rPr lang="zh-CN" altLang="en-US" dirty="0"/>
                  <a:t>概率不变</a:t>
                </a:r>
                <a:endParaRPr lang="en-US" altLang="zh-CN" dirty="0"/>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i="0">
                    <a:latin typeface="Cambria Math" panose="02040503050406030204" pitchFamily="18" charset="0"/>
                  </a:rPr>
                  <a:t>𝜏</a:t>
                </a:r>
                <a:r>
                  <a:rPr lang="zh-CN" altLang="en-US" dirty="0"/>
                  <a:t>是一个大于</a:t>
                </a:r>
                <a:r>
                  <a:rPr lang="en-US" altLang="zh-CN" dirty="0"/>
                  <a:t>0</a:t>
                </a:r>
                <a:r>
                  <a:rPr lang="zh-CN" altLang="en-US" dirty="0"/>
                  <a:t>的平滑参数，避免算法陷入局部最优</a:t>
                </a:r>
              </a:p>
              <a:p>
                <a:pPr eaLnBrk="1" hangingPunct="1">
                  <a:spcBef>
                    <a:spcPct val="0"/>
                  </a:spcBef>
                </a:pPr>
                <a:endParaRPr lang="zh-CN" altLang="en-US" dirty="0"/>
              </a:p>
            </p:txBody>
          </p:sp>
        </mc:Fallback>
      </mc:AlternateContent>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22</a:t>
            </a:fld>
            <a:endParaRPr lang="en-US" altLang="zh-CN">
              <a:latin typeface="Arial" panose="020B0604020202020204" pitchFamily="34" charset="0"/>
            </a:endParaRPr>
          </a:p>
        </p:txBody>
      </p:sp>
    </p:spTree>
    <p:extLst>
      <p:ext uri="{BB962C8B-B14F-4D97-AF65-F5344CB8AC3E}">
        <p14:creationId xmlns:p14="http://schemas.microsoft.com/office/powerpoint/2010/main" val="29245271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23</a:t>
            </a:fld>
            <a:endParaRPr lang="en-US" altLang="zh-CN">
              <a:latin typeface="Arial" panose="020B0604020202020204" pitchFamily="34" charset="0"/>
            </a:endParaRPr>
          </a:p>
        </p:txBody>
      </p:sp>
    </p:spTree>
    <p:extLst>
      <p:ext uri="{BB962C8B-B14F-4D97-AF65-F5344CB8AC3E}">
        <p14:creationId xmlns:p14="http://schemas.microsoft.com/office/powerpoint/2010/main" val="24787255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200" b="0" i="0" kern="1200" dirty="0">
                <a:solidFill>
                  <a:schemeClr val="tx1"/>
                </a:solidFill>
                <a:effectLst/>
                <a:latin typeface="+mn-lt"/>
                <a:ea typeface="+mn-ea"/>
                <a:cs typeface="+mn-cs"/>
              </a:rPr>
              <a:t>非合作服务缓存</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服务区域中需求最大的</a:t>
            </a:r>
            <a:r>
              <a:rPr lang="en-US" altLang="zh-CN" sz="1200" b="0" i="0" kern="1200" dirty="0">
                <a:solidFill>
                  <a:schemeClr val="tx1"/>
                </a:solidFill>
                <a:effectLst/>
                <a:latin typeface="+mn-lt"/>
                <a:ea typeface="+mn-ea"/>
                <a:cs typeface="+mn-cs"/>
              </a:rPr>
              <a:t>BSs</a:t>
            </a:r>
            <a:r>
              <a:rPr lang="zh-CN" altLang="en-US" sz="1200" b="0" i="0" kern="1200" dirty="0">
                <a:solidFill>
                  <a:schemeClr val="tx1"/>
                </a:solidFill>
                <a:effectLst/>
                <a:latin typeface="+mn-lt"/>
                <a:ea typeface="+mn-ea"/>
                <a:cs typeface="+mn-cs"/>
              </a:rPr>
              <a:t>缓存服务。各系统之间没有相互通信，相互依赖，忽略了长期的能耗约束。</a:t>
            </a:r>
            <a:endParaRPr lang="en-US" altLang="zh-CN" sz="1200" b="0" i="0" kern="1200" dirty="0">
              <a:solidFill>
                <a:schemeClr val="tx1"/>
              </a:solidFill>
              <a:effectLst/>
              <a:latin typeface="+mn-lt"/>
              <a:ea typeface="+mn-ea"/>
              <a:cs typeface="+mn-cs"/>
            </a:endParaRPr>
          </a:p>
          <a:p>
            <a:pPr eaLnBrk="1" hangingPunct="1">
              <a:spcBef>
                <a:spcPct val="0"/>
              </a:spcBef>
            </a:pPr>
            <a:r>
              <a:rPr lang="zh-CN" altLang="en-US" sz="1200" b="0" i="0" kern="1200" dirty="0">
                <a:solidFill>
                  <a:schemeClr val="tx1"/>
                </a:solidFill>
                <a:effectLst/>
                <a:latin typeface="+mn-lt"/>
                <a:ea typeface="+mn-ea"/>
                <a:cs typeface="+mn-cs"/>
              </a:rPr>
              <a:t>集中式延迟优化服务缓存</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为所有</a:t>
            </a:r>
            <a:r>
              <a:rPr lang="en-US" altLang="zh-CN" sz="1200" b="0" i="0" kern="1200" dirty="0">
                <a:solidFill>
                  <a:schemeClr val="tx1"/>
                </a:solidFill>
                <a:effectLst/>
                <a:latin typeface="+mn-lt"/>
                <a:ea typeface="+mn-ea"/>
                <a:cs typeface="+mn-cs"/>
              </a:rPr>
              <a:t>BSs</a:t>
            </a:r>
            <a:r>
              <a:rPr lang="zh-CN" altLang="en-US" sz="1200" b="0" i="0" kern="1200" dirty="0">
                <a:solidFill>
                  <a:schemeClr val="tx1"/>
                </a:solidFill>
                <a:effectLst/>
                <a:latin typeface="+mn-lt"/>
                <a:ea typeface="+mn-ea"/>
                <a:cs typeface="+mn-cs"/>
              </a:rPr>
              <a:t>找到一个集中式服务缓存决策，以最小化系统延迟。这个决定是在不考虑长期能源消耗限制的情况下做出的。</a:t>
            </a:r>
            <a:endParaRPr lang="en-US" altLang="zh-CN" sz="1200" b="0" i="0" kern="1200" dirty="0">
              <a:solidFill>
                <a:schemeClr val="tx1"/>
              </a:solidFill>
              <a:effectLst/>
              <a:latin typeface="+mn-lt"/>
              <a:ea typeface="+mn-ea"/>
              <a:cs typeface="+mn-cs"/>
            </a:endParaRPr>
          </a:p>
          <a:p>
            <a:pPr eaLnBrk="1" hangingPunct="1">
              <a:spcBef>
                <a:spcPct val="0"/>
              </a:spcBef>
            </a:pPr>
            <a:r>
              <a:rPr lang="zh-CN" altLang="en-US" sz="1200" b="0" i="0" kern="1200" dirty="0">
                <a:solidFill>
                  <a:schemeClr val="tx1"/>
                </a:solidFill>
                <a:effectLst/>
                <a:latin typeface="+mn-lt"/>
                <a:ea typeface="+mn-ea"/>
                <a:cs typeface="+mn-cs"/>
              </a:rPr>
              <a:t>短视的服务缓存</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我们在每个缓存中都设置了硬的能耗限制</a:t>
            </a: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24</a:t>
            </a:fld>
            <a:endParaRPr lang="en-US" altLang="zh-CN">
              <a:latin typeface="Arial" panose="020B0604020202020204" pitchFamily="34" charset="0"/>
            </a:endParaRPr>
          </a:p>
        </p:txBody>
      </p:sp>
    </p:spTree>
    <p:extLst>
      <p:ext uri="{BB962C8B-B14F-4D97-AF65-F5344CB8AC3E}">
        <p14:creationId xmlns:p14="http://schemas.microsoft.com/office/powerpoint/2010/main" val="5487717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展示了每个时间片的平均时延与能耗，</a:t>
            </a:r>
            <a:endParaRPr lang="en-US" altLang="zh-CN" dirty="0"/>
          </a:p>
          <a:p>
            <a:pPr marL="0" indent="0">
              <a:buFont typeface="Arial" panose="020B0604020202020204" pitchFamily="34" charset="0"/>
              <a:buNone/>
            </a:pPr>
            <a:r>
              <a:rPr lang="en-US" altLang="zh-CN" dirty="0"/>
              <a:t>OREO</a:t>
            </a:r>
            <a:r>
              <a:rPr lang="zh-CN" altLang="en-US" dirty="0"/>
              <a:t>：接近最优延迟，保持能量约束</a:t>
            </a:r>
            <a:r>
              <a:rPr lang="zh-CN" altLang="en-US" sz="1200" dirty="0"/>
              <a:t>非合作缓存</a:t>
            </a:r>
            <a:endParaRPr lang="en-US" altLang="zh-CN" sz="1200" dirty="0"/>
          </a:p>
          <a:p>
            <a:pPr marL="0" indent="0">
              <a:buFont typeface="Arial" panose="020B0604020202020204" pitchFamily="34" charset="0"/>
              <a:buNone/>
            </a:pPr>
            <a:r>
              <a:rPr lang="zh-CN" altLang="en-US" sz="1200" dirty="0"/>
              <a:t>集中式延迟优化服务缓存：延迟最低，能耗高</a:t>
            </a:r>
            <a:endParaRPr lang="en-US" altLang="zh-CN" sz="1200" dirty="0"/>
          </a:p>
          <a:p>
            <a:pPr marL="0" indent="0">
              <a:buFont typeface="Arial" panose="020B0604020202020204" pitchFamily="34" charset="0"/>
              <a:buNone/>
            </a:pPr>
            <a:r>
              <a:rPr lang="zh-CN" altLang="en-US" sz="1200" dirty="0"/>
              <a:t>短视的服务缓存：满足能耗要求，长期来看能量使用不足</a:t>
            </a:r>
            <a:endParaRPr lang="en-US" altLang="zh-CN" sz="1200" dirty="0"/>
          </a:p>
          <a:p>
            <a:pPr marL="0" marR="0" lvl="0" indent="0" algn="l" defTabSz="914400" rtl="0" eaLnBrk="0" fontAlgn="base" latinLnBrk="0" hangingPunct="0">
              <a:lnSpc>
                <a:spcPct val="100000"/>
              </a:lnSpc>
              <a:spcBef>
                <a:spcPct val="30000"/>
              </a:spcBef>
              <a:spcAft>
                <a:spcPct val="0"/>
              </a:spcAft>
              <a:buClrTx/>
              <a:buSzTx/>
              <a:buFont typeface="Arial" panose="020B0604020202020204" pitchFamily="34" charset="0"/>
              <a:buNone/>
              <a:tabLst/>
              <a:defRPr/>
            </a:pPr>
            <a:r>
              <a:rPr lang="zh-CN" altLang="en-US" sz="1200" dirty="0"/>
              <a:t>非合作缓存：忽略了</a:t>
            </a:r>
            <a:r>
              <a:rPr lang="en-US" altLang="zh-CN" sz="1200" dirty="0"/>
              <a:t>BS </a:t>
            </a:r>
            <a:r>
              <a:rPr lang="zh-CN" altLang="en-US" sz="1200" dirty="0"/>
              <a:t>之间联系，都较差</a:t>
            </a:r>
            <a:endParaRPr lang="en-US" altLang="zh-CN" sz="1200" dirty="0"/>
          </a:p>
          <a:p>
            <a:pPr marL="0" indent="0">
              <a:buFont typeface="Arial" panose="020B0604020202020204" pitchFamily="34" charset="0"/>
              <a:buNone/>
            </a:pPr>
            <a:endParaRPr lang="zh-CN" altLang="en-US" sz="1200" dirty="0"/>
          </a:p>
          <a:p>
            <a:pPr eaLnBrk="1" hangingPunct="1">
              <a:spcBef>
                <a:spcPct val="0"/>
              </a:spcBef>
            </a:pP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25</a:t>
            </a:fld>
            <a:endParaRPr lang="en-US" altLang="zh-CN">
              <a:latin typeface="Arial" panose="020B0604020202020204" pitchFamily="34" charset="0"/>
            </a:endParaRPr>
          </a:p>
        </p:txBody>
      </p:sp>
    </p:spTree>
    <p:extLst>
      <p:ext uri="{BB962C8B-B14F-4D97-AF65-F5344CB8AC3E}">
        <p14:creationId xmlns:p14="http://schemas.microsoft.com/office/powerpoint/2010/main" val="22836889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mc:AlternateContent xmlns:mc="http://schemas.openxmlformats.org/markup-compatibility/2006" xmlns:a14="http://schemas.microsoft.com/office/drawing/2010/main">
        <mc:Choice Requires="a14">
          <p:sp>
            <p:nvSpPr>
              <p:cNvPr id="9219" name="备注占位符 2"/>
              <p:cNvSpPr>
                <a:spLocks noGrp="1"/>
              </p:cNvSpPr>
              <p:nvPr>
                <p:ph type="body" idx="1"/>
              </p:nvPr>
            </p:nvSpPr>
            <p:spPr bwMode="auto">
              <a:noFill/>
              <a:extLst>
                <a:ext uri="{909E8E84-426E-40DD-AFC4-6F175D3DCCD1}">
                  <a14:hiddenFill>
                    <a:solidFill>
                      <a:srgbClr val="FFFFFF"/>
                    </a:solidFill>
                  </a14:hiddenFill>
                </a:ext>
                <a:ext uri="{91240B29-F687-4F45-9708-019B960494DF}">
                  <a14:hiddenLine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14:m>
                  <m:oMath xmlns:m="http://schemas.openxmlformats.org/officeDocument/2006/math">
                    <m:r>
                      <a:rPr lang="zh-CN" altLang="en-US" i="1" smtClean="0">
                        <a:latin typeface="Cambria Math" panose="02040503050406030204" pitchFamily="18" charset="0"/>
                      </a:rPr>
                      <m:t>𝜏</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−3</m:t>
                        </m:r>
                      </m:sup>
                    </m:sSup>
                  </m:oMath>
                </a14:m>
                <a:r>
                  <a:rPr lang="zh-CN" altLang="en-US" dirty="0"/>
                  <a:t>，迅速收敛，局部最优</a:t>
                </a:r>
                <a:endParaRPr lang="en-US" altLang="zh-CN" dirty="0"/>
              </a:p>
              <a:p>
                <a:pPr eaLnBrk="1" hangingPunct="1">
                  <a:spcBef>
                    <a:spcPct val="0"/>
                  </a:spcBef>
                </a:pPr>
                <a14:m>
                  <m:oMath xmlns:m="http://schemas.openxmlformats.org/officeDocument/2006/math">
                    <m:r>
                      <a:rPr lang="zh-CN" altLang="en-US" i="1" smtClean="0">
                        <a:latin typeface="Cambria Math" panose="02040503050406030204" pitchFamily="18" charset="0"/>
                      </a:rPr>
                      <m:t>𝜏</m:t>
                    </m:r>
                    <m:r>
                      <a:rPr lang="en-US" altLang="zh-CN" b="0" i="1" smtClean="0">
                        <a:latin typeface="Cambria Math" panose="02040503050406030204" pitchFamily="18" charset="0"/>
                      </a:rPr>
                      <m:t>=</m:t>
                    </m:r>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10</m:t>
                        </m:r>
                      </m:e>
                      <m:sup>
                        <m:r>
                          <a:rPr lang="en-US" altLang="zh-CN" b="0" i="1" smtClean="0">
                            <a:latin typeface="Cambria Math" panose="02040503050406030204" pitchFamily="18" charset="0"/>
                          </a:rPr>
                          <m:t>−2</m:t>
                        </m:r>
                      </m:sup>
                    </m:sSup>
                  </m:oMath>
                </a14:m>
                <a:r>
                  <a:rPr lang="zh-CN" altLang="en-US" dirty="0"/>
                  <a:t>，更快到达全局最优</a:t>
                </a:r>
                <a:endParaRPr lang="en-US" altLang="zh-CN" dirty="0"/>
              </a:p>
              <a:p>
                <a:pPr eaLnBrk="1" hangingPunct="1">
                  <a:spcBef>
                    <a:spcPct val="0"/>
                  </a:spcBef>
                </a:pPr>
                <a:r>
                  <a:rPr lang="zh-CN" altLang="en-US" dirty="0"/>
                  <a:t>继续增大后获得较差结果</a:t>
                </a:r>
              </a:p>
            </p:txBody>
          </p:sp>
        </mc:Choice>
        <mc:Fallback xmlns="">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i="0">
                    <a:latin typeface="Cambria Math" panose="02040503050406030204" pitchFamily="18" charset="0"/>
                  </a:rPr>
                  <a:t>𝜏</a:t>
                </a:r>
                <a:r>
                  <a:rPr lang="en-US" altLang="zh-CN" b="0" i="0">
                    <a:latin typeface="Cambria Math" panose="02040503050406030204" pitchFamily="18" charset="0"/>
                  </a:rPr>
                  <a:t>=10^(−3)</a:t>
                </a:r>
                <a:r>
                  <a:rPr lang="zh-CN" altLang="en-US" dirty="0"/>
                  <a:t>，迅速收敛，局部最优</a:t>
                </a:r>
                <a:endParaRPr lang="en-US" altLang="zh-CN" dirty="0"/>
              </a:p>
              <a:p>
                <a:pPr eaLnBrk="1" hangingPunct="1">
                  <a:spcBef>
                    <a:spcPct val="0"/>
                  </a:spcBef>
                </a:pPr>
                <a:r>
                  <a:rPr lang="zh-CN" altLang="en-US" i="0">
                    <a:latin typeface="Cambria Math" panose="02040503050406030204" pitchFamily="18" charset="0"/>
                  </a:rPr>
                  <a:t>𝜏</a:t>
                </a:r>
                <a:r>
                  <a:rPr lang="en-US" altLang="zh-CN" b="0" i="0">
                    <a:latin typeface="Cambria Math" panose="02040503050406030204" pitchFamily="18" charset="0"/>
                  </a:rPr>
                  <a:t>=10^(−2)</a:t>
                </a:r>
                <a:r>
                  <a:rPr lang="zh-CN" altLang="en-US" dirty="0"/>
                  <a:t>，更快到达全局最优</a:t>
                </a:r>
                <a:endParaRPr lang="en-US" altLang="zh-CN" dirty="0"/>
              </a:p>
              <a:p>
                <a:pPr eaLnBrk="1" hangingPunct="1">
                  <a:spcBef>
                    <a:spcPct val="0"/>
                  </a:spcBef>
                </a:pPr>
                <a:r>
                  <a:rPr lang="zh-CN" altLang="en-US" dirty="0"/>
                  <a:t>继续增大后获得较差结果</a:t>
                </a:r>
              </a:p>
            </p:txBody>
          </p:sp>
        </mc:Fallback>
      </mc:AlternateContent>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26</a:t>
            </a:fld>
            <a:endParaRPr lang="en-US" altLang="zh-CN">
              <a:latin typeface="Arial" panose="020B0604020202020204" pitchFamily="34" charset="0"/>
            </a:endParaRPr>
          </a:p>
        </p:txBody>
      </p:sp>
    </p:spTree>
    <p:extLst>
      <p:ext uri="{BB962C8B-B14F-4D97-AF65-F5344CB8AC3E}">
        <p14:creationId xmlns:p14="http://schemas.microsoft.com/office/powerpoint/2010/main" val="26059702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存数大小对延迟与能耗影响，随着存储增大，延迟降低，</a:t>
            </a:r>
            <a:endParaRPr lang="en-US" altLang="zh-CN" dirty="0"/>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en-US" dirty="0"/>
              <a:t>存储较小时，</a:t>
            </a:r>
            <a:r>
              <a:rPr lang="en-US" altLang="zh-CN" dirty="0"/>
              <a:t>OREO</a:t>
            </a:r>
            <a:r>
              <a:rPr lang="zh-CN" altLang="en-US" dirty="0"/>
              <a:t>与集中式延迟优化服务缓存延迟相同，大多数卸载到云端，随着存储空间增长，</a:t>
            </a:r>
            <a:r>
              <a:rPr lang="en-US" altLang="zh-CN" dirty="0"/>
              <a:t>OREO</a:t>
            </a:r>
            <a:r>
              <a:rPr lang="zh-CN" altLang="en-US" dirty="0"/>
              <a:t>偏离了延迟最优方案</a:t>
            </a:r>
            <a:endParaRPr lang="en-US" altLang="zh-CN" dirty="0"/>
          </a:p>
          <a:p>
            <a:pPr eaLnBrk="1" hangingPunct="1">
              <a:spcBef>
                <a:spcPct val="0"/>
              </a:spcBef>
            </a:pPr>
            <a:r>
              <a:rPr lang="zh-CN" altLang="en-US" sz="1200" b="0" i="0" kern="1200" dirty="0">
                <a:solidFill>
                  <a:schemeClr val="tx1"/>
                </a:solidFill>
                <a:effectLst/>
                <a:latin typeface="+mn-lt"/>
                <a:ea typeface="+mn-ea"/>
                <a:cs typeface="+mn-cs"/>
              </a:rPr>
              <a:t>奥利奥的长期能耗与各级存储容量的能耗约束密切相关，而其他三个基准要么过度使用，要么使用不足预定的能源预算。</a:t>
            </a:r>
            <a:endParaRPr lang="en-US" altLang="zh-CN" dirty="0"/>
          </a:p>
          <a:p>
            <a:pPr eaLnBrk="1" hangingPunct="1">
              <a:spcBef>
                <a:spcPct val="0"/>
              </a:spcBef>
            </a:pP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27</a:t>
            </a:fld>
            <a:endParaRPr lang="en-US" altLang="zh-CN">
              <a:latin typeface="Arial" panose="020B0604020202020204" pitchFamily="34" charset="0"/>
            </a:endParaRPr>
          </a:p>
        </p:txBody>
      </p:sp>
    </p:spTree>
    <p:extLst>
      <p:ext uri="{BB962C8B-B14F-4D97-AF65-F5344CB8AC3E}">
        <p14:creationId xmlns:p14="http://schemas.microsoft.com/office/powerpoint/2010/main" val="2107834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1200" b="0" i="0" kern="1200" dirty="0">
                <a:solidFill>
                  <a:schemeClr val="tx1"/>
                </a:solidFill>
                <a:effectLst/>
                <a:latin typeface="+mn-lt"/>
                <a:ea typeface="+mn-ea"/>
                <a:cs typeface="+mn-cs"/>
              </a:rPr>
              <a:t>不同能耗</a:t>
            </a:r>
            <a:r>
              <a:rPr lang="en-US" altLang="zh-CN" sz="1200" b="0" i="0" kern="1200" dirty="0">
                <a:solidFill>
                  <a:schemeClr val="tx1"/>
                </a:solidFill>
                <a:effectLst/>
                <a:latin typeface="+mn-lt"/>
                <a:ea typeface="+mn-ea"/>
                <a:cs typeface="+mn-cs"/>
              </a:rPr>
              <a:t>Q</a:t>
            </a:r>
            <a:r>
              <a:rPr lang="zh-CN" altLang="en-US" sz="1200" b="0" i="0" kern="1200" dirty="0">
                <a:solidFill>
                  <a:schemeClr val="tx1"/>
                </a:solidFill>
                <a:effectLst/>
                <a:latin typeface="+mn-lt"/>
                <a:ea typeface="+mn-ea"/>
                <a:cs typeface="+mn-cs"/>
              </a:rPr>
              <a:t>下</a:t>
            </a:r>
            <a:r>
              <a:rPr lang="en-US" altLang="zh-CN" sz="1200" b="0" i="0" kern="1200" dirty="0">
                <a:solidFill>
                  <a:schemeClr val="tx1"/>
                </a:solidFill>
                <a:effectLst/>
                <a:latin typeface="+mn-lt"/>
                <a:ea typeface="+mn-ea"/>
                <a:cs typeface="+mn-cs"/>
              </a:rPr>
              <a:t>OREO </a:t>
            </a:r>
            <a:r>
              <a:rPr lang="zh-CN" altLang="en-US" sz="1200" b="0" i="0" kern="1200" dirty="0">
                <a:solidFill>
                  <a:schemeClr val="tx1"/>
                </a:solidFill>
                <a:effectLst/>
                <a:latin typeface="+mn-lt"/>
                <a:ea typeface="+mn-ea"/>
                <a:cs typeface="+mn-cs"/>
              </a:rPr>
              <a:t>的事宜按与能耗，高能耗时时延更低，可以本地处理，能耗满足约束</a:t>
            </a: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28</a:t>
            </a:fld>
            <a:endParaRPr lang="en-US" altLang="zh-CN">
              <a:latin typeface="Arial" panose="020B0604020202020204" pitchFamily="34" charset="0"/>
            </a:endParaRPr>
          </a:p>
        </p:txBody>
      </p:sp>
    </p:spTree>
    <p:extLst>
      <p:ext uri="{BB962C8B-B14F-4D97-AF65-F5344CB8AC3E}">
        <p14:creationId xmlns:p14="http://schemas.microsoft.com/office/powerpoint/2010/main" val="323652127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200" b="0" i="0" kern="1200" dirty="0">
                <a:solidFill>
                  <a:schemeClr val="tx1"/>
                </a:solidFill>
                <a:effectLst/>
                <a:latin typeface="+mn-lt"/>
                <a:ea typeface="+mn-ea"/>
                <a:cs typeface="+mn-cs"/>
              </a:rPr>
              <a:t>图</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BS 1</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BS 2</a:t>
            </a:r>
            <a:r>
              <a:rPr lang="zh-CN" altLang="en-US" sz="1200" b="0" i="0" kern="1200" dirty="0">
                <a:solidFill>
                  <a:schemeClr val="tx1"/>
                </a:solidFill>
                <a:effectLst/>
                <a:latin typeface="+mn-lt"/>
                <a:ea typeface="+mn-ea"/>
                <a:cs typeface="+mn-cs"/>
              </a:rPr>
              <a:t>两个地理相邻基站在</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个时间段内的不同业务预测需求。由于</a:t>
            </a:r>
            <a:r>
              <a:rPr lang="en-US" altLang="zh-CN" sz="1200" b="0" i="0" kern="1200" dirty="0">
                <a:solidFill>
                  <a:schemeClr val="tx1"/>
                </a:solidFill>
                <a:effectLst/>
                <a:latin typeface="+mn-lt"/>
                <a:ea typeface="+mn-ea"/>
                <a:cs typeface="+mn-cs"/>
              </a:rPr>
              <a:t>bs1</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bs2</a:t>
            </a:r>
            <a:r>
              <a:rPr lang="zh-CN" altLang="en-US" sz="1200" b="0" i="0" kern="1200" dirty="0">
                <a:solidFill>
                  <a:schemeClr val="tx1"/>
                </a:solidFill>
                <a:effectLst/>
                <a:latin typeface="+mn-lt"/>
                <a:ea typeface="+mn-ea"/>
                <a:cs typeface="+mn-cs"/>
              </a:rPr>
              <a:t>有重叠的区域，它们的需求模式是相关的。图</a:t>
            </a:r>
            <a:r>
              <a:rPr lang="en-US" altLang="zh-CN" sz="1200" b="0" i="0" kern="1200" dirty="0">
                <a:solidFill>
                  <a:schemeClr val="tx1"/>
                </a:solidFill>
                <a:effectLst/>
                <a:latin typeface="+mn-lt"/>
                <a:ea typeface="+mn-ea"/>
                <a:cs typeface="+mn-cs"/>
              </a:rPr>
              <a:t>9</a:t>
            </a:r>
            <a:r>
              <a:rPr lang="zh-CN" altLang="en-US" sz="1200" b="0" i="0" kern="1200" dirty="0">
                <a:solidFill>
                  <a:schemeClr val="tx1"/>
                </a:solidFill>
                <a:effectLst/>
                <a:latin typeface="+mn-lt"/>
                <a:ea typeface="+mn-ea"/>
                <a:cs typeface="+mn-cs"/>
              </a:rPr>
              <a:t>显示了这</a:t>
            </a:r>
            <a:r>
              <a:rPr lang="en-US" altLang="zh-CN" sz="1200" b="0" i="0" kern="1200" dirty="0">
                <a:solidFill>
                  <a:schemeClr val="tx1"/>
                </a:solidFill>
                <a:effectLst/>
                <a:latin typeface="+mn-lt"/>
                <a:ea typeface="+mn-ea"/>
                <a:cs typeface="+mn-cs"/>
              </a:rPr>
              <a:t>20</a:t>
            </a:r>
            <a:r>
              <a:rPr lang="zh-CN" altLang="en-US" sz="1200" b="0" i="0" kern="1200" dirty="0">
                <a:solidFill>
                  <a:schemeClr val="tx1"/>
                </a:solidFill>
                <a:effectLst/>
                <a:latin typeface="+mn-lt"/>
                <a:ea typeface="+mn-ea"/>
                <a:cs typeface="+mn-cs"/>
              </a:rPr>
              <a:t>个时间段中相应的服务缓存决策，其中颜色条的长度表示服务占用的存储空间。可以看到，即使这两个</a:t>
            </a:r>
            <a:r>
              <a:rPr lang="en-US" altLang="zh-CN" sz="1200" b="0" i="0" kern="1200" dirty="0">
                <a:solidFill>
                  <a:schemeClr val="tx1"/>
                </a:solidFill>
                <a:effectLst/>
                <a:latin typeface="+mn-lt"/>
                <a:ea typeface="+mn-ea"/>
                <a:cs typeface="+mn-cs"/>
              </a:rPr>
              <a:t>BSs</a:t>
            </a:r>
            <a:r>
              <a:rPr lang="zh-CN" altLang="en-US" sz="1200" b="0" i="0" kern="1200" dirty="0">
                <a:solidFill>
                  <a:schemeClr val="tx1"/>
                </a:solidFill>
                <a:effectLst/>
                <a:latin typeface="+mn-lt"/>
                <a:ea typeface="+mn-ea"/>
                <a:cs typeface="+mn-cs"/>
              </a:rPr>
              <a:t>有相似的需求模式，它们的服务缓存决策也可能有很大的不同</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例如，请参见插槽</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。这种合作确实有助于容纳更多类型的服务，从而承担更多的计算任务，从而提高整个系统的效率。由于服务缓存单独决定不确定系统性能及其进化</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我们展示在图</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所使用的</a:t>
            </a:r>
            <a:r>
              <a:rPr lang="en-US" altLang="zh-CN" sz="1200" b="0" i="0" kern="1200" dirty="0">
                <a:solidFill>
                  <a:schemeClr val="tx1"/>
                </a:solidFill>
                <a:effectLst/>
                <a:latin typeface="+mn-lt"/>
                <a:ea typeface="+mn-ea"/>
                <a:cs typeface="+mn-cs"/>
              </a:rPr>
              <a:t>CPU</a:t>
            </a:r>
            <a:r>
              <a:rPr lang="zh-CN" altLang="en-US" sz="1200" b="0" i="0" kern="1200" dirty="0">
                <a:solidFill>
                  <a:schemeClr val="tx1"/>
                </a:solidFill>
                <a:effectLst/>
                <a:latin typeface="+mn-lt"/>
                <a:ea typeface="+mn-ea"/>
                <a:cs typeface="+mn-cs"/>
              </a:rPr>
              <a:t>周期总数在这两个</a:t>
            </a:r>
            <a:r>
              <a:rPr lang="en-US" altLang="zh-CN" sz="1200" b="0" i="0" kern="1200" dirty="0">
                <a:solidFill>
                  <a:schemeClr val="tx1"/>
                </a:solidFill>
                <a:effectLst/>
                <a:latin typeface="+mn-lt"/>
                <a:ea typeface="+mn-ea"/>
                <a:cs typeface="+mn-cs"/>
              </a:rPr>
              <a:t>BSs</a:t>
            </a:r>
            <a:r>
              <a:rPr lang="zh-CN" altLang="en-US" sz="1200" b="0" i="0" kern="1200" dirty="0">
                <a:solidFill>
                  <a:schemeClr val="tx1"/>
                </a:solidFill>
                <a:effectLst/>
                <a:latin typeface="+mn-lt"/>
                <a:ea typeface="+mn-ea"/>
                <a:cs typeface="+mn-cs"/>
              </a:rPr>
              <a:t>流程计算任务</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这是一个反映了联合服务缓存和卸载决策以及需求。可以看出，当能量赤字较小时，</a:t>
            </a:r>
            <a:r>
              <a:rPr lang="en-US" altLang="zh-CN" sz="1200" b="0" i="0" kern="1200" dirty="0">
                <a:solidFill>
                  <a:schemeClr val="tx1"/>
                </a:solidFill>
                <a:effectLst/>
                <a:latin typeface="+mn-lt"/>
                <a:ea typeface="+mn-ea"/>
                <a:cs typeface="+mn-cs"/>
              </a:rPr>
              <a:t>BSs</a:t>
            </a:r>
            <a:r>
              <a:rPr lang="zh-CN" altLang="en-US" sz="1200" b="0" i="0" kern="1200" dirty="0">
                <a:solidFill>
                  <a:schemeClr val="tx1"/>
                </a:solidFill>
                <a:effectLst/>
                <a:latin typeface="+mn-lt"/>
                <a:ea typeface="+mn-ea"/>
                <a:cs typeface="+mn-cs"/>
              </a:rPr>
              <a:t>倾向于在局部保持更多的工作负载，以最小化计算延迟</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如槽</a:t>
            </a:r>
            <a:r>
              <a:rPr lang="en-US" altLang="zh-CN" sz="1200" b="0" i="0" kern="1200" dirty="0">
                <a:solidFill>
                  <a:schemeClr val="tx1"/>
                </a:solidFill>
                <a:effectLst/>
                <a:latin typeface="+mn-lt"/>
                <a:ea typeface="+mn-ea"/>
                <a:cs typeface="+mn-cs"/>
              </a:rPr>
              <a:t>16-18);</a:t>
            </a:r>
            <a:r>
              <a:rPr lang="zh-CN" altLang="en-US" sz="1200" b="0" i="0" kern="1200" dirty="0">
                <a:solidFill>
                  <a:schemeClr val="tx1"/>
                </a:solidFill>
                <a:effectLst/>
                <a:latin typeface="+mn-lt"/>
                <a:ea typeface="+mn-ea"/>
                <a:cs typeface="+mn-cs"/>
              </a:rPr>
              <a:t>当能量赤字较大时，</a:t>
            </a:r>
            <a:r>
              <a:rPr lang="en-US" altLang="zh-CN" sz="1200" b="0" i="0" kern="1200" dirty="0">
                <a:solidFill>
                  <a:schemeClr val="tx1"/>
                </a:solidFill>
                <a:effectLst/>
                <a:latin typeface="+mn-lt"/>
                <a:ea typeface="+mn-ea"/>
                <a:cs typeface="+mn-cs"/>
              </a:rPr>
              <a:t>BSs</a:t>
            </a:r>
            <a:r>
              <a:rPr lang="zh-CN" altLang="en-US" sz="1200" b="0" i="0" kern="1200" dirty="0">
                <a:solidFill>
                  <a:schemeClr val="tx1"/>
                </a:solidFill>
                <a:effectLst/>
                <a:latin typeface="+mn-lt"/>
                <a:ea typeface="+mn-ea"/>
                <a:cs typeface="+mn-cs"/>
              </a:rPr>
              <a:t>在边缘处理较少的工作量，以降低能量消耗。这样，就可以推动能量消耗满足预先确定的约束。</a:t>
            </a: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29</a:t>
            </a:fld>
            <a:endParaRPr lang="en-US" altLang="zh-CN">
              <a:latin typeface="Arial" panose="020B0604020202020204" pitchFamily="34" charset="0"/>
            </a:endParaRPr>
          </a:p>
        </p:txBody>
      </p:sp>
    </p:spTree>
    <p:extLst>
      <p:ext uri="{BB962C8B-B14F-4D97-AF65-F5344CB8AC3E}">
        <p14:creationId xmlns:p14="http://schemas.microsoft.com/office/powerpoint/2010/main" val="15936303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sz="1200" dirty="0"/>
              <a:t>其应用程序在边缘侧发起，产生更快的网络服务响应，满足行业在实时业务、应用智能、安全与隐私保护等方面的基本需求。边缘计算处于物理实体和工业连接之间，或处于物理实体的顶端。而云端计算，仍然可以访问边缘计算的历史数据。</a:t>
            </a: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3</a:t>
            </a:fld>
            <a:endParaRPr lang="en-US" altLang="zh-CN">
              <a:latin typeface="Arial" panose="020B0604020202020204" pitchFamily="34" charset="0"/>
            </a:endParaRPr>
          </a:p>
        </p:txBody>
      </p:sp>
    </p:spTree>
    <p:extLst>
      <p:ext uri="{BB962C8B-B14F-4D97-AF65-F5344CB8AC3E}">
        <p14:creationId xmlns:p14="http://schemas.microsoft.com/office/powerpoint/2010/main" val="393679209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由于服务缓存单独决定不确定系统性能及其进化</a:t>
            </a:r>
            <a:r>
              <a:rPr lang="en-US" altLang="zh-CN" dirty="0"/>
              <a:t>,</a:t>
            </a:r>
            <a:r>
              <a:rPr lang="zh-CN" altLang="en-US" dirty="0"/>
              <a:t>我们展示在图</a:t>
            </a:r>
            <a:r>
              <a:rPr lang="en-US" altLang="zh-CN" dirty="0"/>
              <a:t>10</a:t>
            </a:r>
            <a:r>
              <a:rPr lang="zh-CN" altLang="en-US" dirty="0"/>
              <a:t>所使用的</a:t>
            </a:r>
            <a:r>
              <a:rPr lang="en-US" altLang="zh-CN" dirty="0"/>
              <a:t>CPU</a:t>
            </a:r>
            <a:r>
              <a:rPr lang="zh-CN" altLang="en-US" dirty="0"/>
              <a:t>周期总数在这两个</a:t>
            </a:r>
            <a:r>
              <a:rPr lang="en-US" altLang="zh-CN" dirty="0"/>
              <a:t>BSs</a:t>
            </a:r>
            <a:r>
              <a:rPr lang="zh-CN" altLang="en-US" dirty="0"/>
              <a:t>流程计算任务</a:t>
            </a:r>
            <a:r>
              <a:rPr lang="en-US" altLang="zh-CN" dirty="0"/>
              <a:t>,</a:t>
            </a:r>
            <a:r>
              <a:rPr lang="zh-CN" altLang="en-US" dirty="0"/>
              <a:t>这是一个反映了联合服务缓存和卸载决策以及需求。</a:t>
            </a:r>
          </a:p>
          <a:p>
            <a:pPr eaLnBrk="1" hangingPunct="1">
              <a:spcBef>
                <a:spcPct val="0"/>
              </a:spcBef>
            </a:pPr>
            <a:r>
              <a:rPr lang="zh-CN" altLang="en-US" dirty="0"/>
              <a:t>可以看出，当能量赤字较小时，</a:t>
            </a:r>
            <a:r>
              <a:rPr lang="en-US" altLang="zh-CN" dirty="0"/>
              <a:t>BSs</a:t>
            </a:r>
            <a:r>
              <a:rPr lang="zh-CN" altLang="en-US" dirty="0"/>
              <a:t>倾向于在局部保持更多的工作负载，以最小化计算延迟</a:t>
            </a:r>
            <a:r>
              <a:rPr lang="en-US" altLang="zh-CN" dirty="0"/>
              <a:t>(</a:t>
            </a:r>
            <a:r>
              <a:rPr lang="zh-CN" altLang="en-US" dirty="0"/>
              <a:t>如槽</a:t>
            </a:r>
            <a:r>
              <a:rPr lang="en-US" altLang="zh-CN" dirty="0"/>
              <a:t>16-18);</a:t>
            </a:r>
          </a:p>
          <a:p>
            <a:pPr eaLnBrk="1" hangingPunct="1">
              <a:spcBef>
                <a:spcPct val="0"/>
              </a:spcBef>
            </a:pPr>
            <a:r>
              <a:rPr lang="zh-CN" altLang="en-US" dirty="0"/>
              <a:t>当能量赤字较大时，</a:t>
            </a:r>
            <a:r>
              <a:rPr lang="en-US" altLang="zh-CN" dirty="0"/>
              <a:t>BSs</a:t>
            </a:r>
            <a:r>
              <a:rPr lang="zh-CN" altLang="en-US" dirty="0"/>
              <a:t>在边缘处理较少的工作量，以降低能量消耗。</a:t>
            </a:r>
          </a:p>
          <a:p>
            <a:pPr eaLnBrk="1" hangingPunct="1">
              <a:spcBef>
                <a:spcPct val="0"/>
              </a:spcBef>
            </a:pPr>
            <a:r>
              <a:rPr lang="zh-CN" altLang="en-US" dirty="0"/>
              <a:t>这样，就可以推动能量消耗满足预先确定的约束。</a:t>
            </a:r>
            <a:endParaRPr lang="en-US" altLang="zh-CN" dirty="0"/>
          </a:p>
          <a:p>
            <a:pPr marL="0" marR="0" lvl="0" indent="0" algn="l" defTabSz="914400" rtl="0" eaLnBrk="1" fontAlgn="base" latinLnBrk="0" hangingPunct="1">
              <a:lnSpc>
                <a:spcPct val="100000"/>
              </a:lnSpc>
              <a:spcBef>
                <a:spcPct val="0"/>
              </a:spcBef>
              <a:spcAft>
                <a:spcPct val="0"/>
              </a:spcAft>
              <a:buClrTx/>
              <a:buSzTx/>
              <a:buFontTx/>
              <a:buNone/>
              <a:tabLst/>
              <a:defRPr/>
            </a:pPr>
            <a:r>
              <a:rPr lang="zh-CN" altLang="zh-CN" sz="1200" kern="1200" dirty="0">
                <a:solidFill>
                  <a:schemeClr val="tx1"/>
                </a:solidFill>
                <a:effectLst/>
                <a:latin typeface="+mn-lt"/>
                <a:ea typeface="+mn-ea"/>
                <a:cs typeface="+mn-cs"/>
              </a:rPr>
              <a:t>作者的设计中仍有些考虑不够充分的地方，如边缘服务器之间的联合缓存与协同计算等，对于该模型也没有在实际环境中进行大规模的实验，主要为仿真实验。</a:t>
            </a:r>
          </a:p>
          <a:p>
            <a:pPr eaLnBrk="1" hangingPunct="1">
              <a:spcBef>
                <a:spcPct val="0"/>
              </a:spcBef>
            </a:pP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30</a:t>
            </a:fld>
            <a:endParaRPr lang="en-US" altLang="zh-CN">
              <a:latin typeface="Arial" panose="020B0604020202020204" pitchFamily="34" charset="0"/>
            </a:endParaRPr>
          </a:p>
        </p:txBody>
      </p:sp>
    </p:spTree>
    <p:extLst>
      <p:ext uri="{BB962C8B-B14F-4D97-AF65-F5344CB8AC3E}">
        <p14:creationId xmlns:p14="http://schemas.microsoft.com/office/powerpoint/2010/main" val="1248099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altLang="zh-CN" dirty="0"/>
              <a:t>1. </a:t>
            </a:r>
            <a:r>
              <a:rPr lang="zh-CN" altLang="en-US" dirty="0"/>
              <a:t>低时延性：服务响应更迅速，改善了用户体验，减少了网络其他部分的拥塞</a:t>
            </a:r>
            <a:endParaRPr lang="en-US" altLang="zh-CN" dirty="0"/>
          </a:p>
          <a:p>
            <a:r>
              <a:rPr lang="en-US" altLang="zh-CN" dirty="0"/>
              <a:t>2</a:t>
            </a:r>
            <a:r>
              <a:rPr lang="zh-CN" altLang="en-US" dirty="0"/>
              <a:t>、邻近性：靠近信息源，适用于捕获和分析大数据中的关键信息。移动设备可通过无线接入网接入边缘网络，也可通过机器对机器通信连接到附近的设备，还可以连接到位于移动基站的边缘服务器。由于边缘服务器紧邻移动设备，它可以提取设备信息，分析用户行为模式，进而提高服务质量</a:t>
            </a:r>
            <a:endParaRPr lang="en-US" altLang="zh-CN" dirty="0"/>
          </a:p>
          <a:p>
            <a:r>
              <a:rPr lang="en-US" altLang="zh-CN" dirty="0"/>
              <a:t>3</a:t>
            </a:r>
            <a:r>
              <a:rPr lang="zh-CN" altLang="en-US" dirty="0"/>
              <a:t>、预置隔离性：可以独立于网络的其他部分隔离运行，同时可以访问本地资源，安全性较高</a:t>
            </a:r>
            <a:endParaRPr lang="en-US" altLang="zh-CN" dirty="0"/>
          </a:p>
          <a:p>
            <a:r>
              <a:rPr lang="en-US" altLang="zh-CN" dirty="0"/>
              <a:t>4</a:t>
            </a:r>
            <a:r>
              <a:rPr lang="zh-CN" altLang="en-US" dirty="0"/>
              <a:t>、部署密集性：密集的地理上分散的基础设施对移动边缘计算有多方面好处。</a:t>
            </a:r>
            <a:endParaRPr lang="en-US" altLang="zh-CN" dirty="0"/>
          </a:p>
          <a:p>
            <a:pPr lvl="0" eaLnBrk="1" fontAlgn="auto" hangingPunct="1">
              <a:spcBef>
                <a:spcPts val="0"/>
              </a:spcBef>
              <a:spcAft>
                <a:spcPts val="0"/>
              </a:spcAft>
              <a:defRPr/>
            </a:pPr>
            <a:r>
              <a:rPr lang="en-US" altLang="zh-CN" dirty="0"/>
              <a:t>5</a:t>
            </a:r>
            <a:r>
              <a:rPr lang="zh-CN" altLang="en-US" dirty="0"/>
              <a:t>、位置感知性：当移动设备靠近边缘网络时，基站可以采集用户移动模式，同时预测未来的网络状况，可利用用户位置给用户提供上下文感知服务。</a:t>
            </a:r>
            <a:endParaRPr lang="en-US" altLang="zh-CN" dirty="0"/>
          </a:p>
          <a:p>
            <a:r>
              <a:rPr lang="en-US" altLang="zh-CN" dirty="0"/>
              <a:t>6</a:t>
            </a:r>
            <a:r>
              <a:rPr lang="zh-CN" altLang="en-US" dirty="0"/>
              <a:t>、网络上下文感知性：实时的无线接入网信息（如订阅者位置、无线网络状况、网络负载等）可以用来为用户提供上下文相关的服务。</a:t>
            </a:r>
          </a:p>
          <a:p>
            <a:pPr eaLnBrk="1" hangingPunct="1">
              <a:spcBef>
                <a:spcPct val="0"/>
              </a:spcBef>
            </a:pP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4</a:t>
            </a:fld>
            <a:endParaRPr lang="en-US" altLang="zh-CN">
              <a:latin typeface="Arial" panose="020B0604020202020204" pitchFamily="34" charset="0"/>
            </a:endParaRPr>
          </a:p>
        </p:txBody>
      </p:sp>
    </p:spTree>
    <p:extLst>
      <p:ext uri="{BB962C8B-B14F-4D97-AF65-F5344CB8AC3E}">
        <p14:creationId xmlns:p14="http://schemas.microsoft.com/office/powerpoint/2010/main" val="26473324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en-US" sz="1200" b="0" i="0" kern="1200" dirty="0">
                <a:solidFill>
                  <a:schemeClr val="tx1"/>
                </a:solidFill>
                <a:effectLst/>
                <a:latin typeface="+mn-lt"/>
                <a:ea typeface="+mn-ea"/>
                <a:cs typeface="+mn-cs"/>
              </a:rPr>
              <a:t>无人驾驶：汽车传感器和摄像头每秒产生</a:t>
            </a:r>
            <a:r>
              <a:rPr lang="en-US" altLang="zh-CN" sz="1200" b="0" i="0" kern="1200" dirty="0">
                <a:solidFill>
                  <a:schemeClr val="tx1"/>
                </a:solidFill>
                <a:effectLst/>
                <a:latin typeface="+mn-lt"/>
                <a:ea typeface="+mn-ea"/>
                <a:cs typeface="+mn-cs"/>
              </a:rPr>
              <a:t>1GB</a:t>
            </a:r>
            <a:r>
              <a:rPr lang="zh-CN" altLang="en-US" sz="1200" b="0" i="0" kern="1200" dirty="0">
                <a:solidFill>
                  <a:schemeClr val="tx1"/>
                </a:solidFill>
                <a:effectLst/>
                <a:latin typeface="+mn-lt"/>
                <a:ea typeface="+mn-ea"/>
                <a:cs typeface="+mn-cs"/>
              </a:rPr>
              <a:t>数据，延迟起码</a:t>
            </a:r>
            <a:r>
              <a:rPr lang="en-US" altLang="zh-CN" sz="1200" b="0" i="0" kern="1200" dirty="0">
                <a:solidFill>
                  <a:schemeClr val="tx1"/>
                </a:solidFill>
                <a:effectLst/>
                <a:latin typeface="+mn-lt"/>
                <a:ea typeface="+mn-ea"/>
                <a:cs typeface="+mn-cs"/>
              </a:rPr>
              <a:t>150~200</a:t>
            </a:r>
            <a:r>
              <a:rPr lang="zh-CN" altLang="en-US" sz="1200" b="0" i="0" kern="1200" dirty="0">
                <a:solidFill>
                  <a:schemeClr val="tx1"/>
                </a:solidFill>
                <a:effectLst/>
                <a:latin typeface="+mn-lt"/>
                <a:ea typeface="+mn-ea"/>
                <a:cs typeface="+mn-cs"/>
              </a:rPr>
              <a:t>毫秒</a:t>
            </a:r>
            <a:r>
              <a:rPr lang="en-US" altLang="zh-CN" sz="1200" b="0" i="0" kern="1200" dirty="0">
                <a:solidFill>
                  <a:schemeClr val="tx1"/>
                </a:solidFill>
                <a:effectLst/>
                <a:latin typeface="+mn-lt"/>
                <a:ea typeface="+mn-ea"/>
                <a:cs typeface="+mn-cs"/>
                <a:sym typeface="Wingdings" panose="05000000000000000000" pitchFamily="2" charset="2"/>
              </a:rPr>
              <a:t>1~10</a:t>
            </a:r>
            <a:r>
              <a:rPr lang="zh-CN" altLang="en-US" sz="1200" b="0" i="0" kern="1200" dirty="0">
                <a:solidFill>
                  <a:schemeClr val="tx1"/>
                </a:solidFill>
                <a:effectLst/>
                <a:latin typeface="+mn-lt"/>
                <a:ea typeface="+mn-ea"/>
                <a:cs typeface="+mn-cs"/>
                <a:sym typeface="Wingdings" panose="05000000000000000000" pitchFamily="2" charset="2"/>
              </a:rPr>
              <a:t>毫秒：</a:t>
            </a:r>
            <a:r>
              <a:rPr lang="en-US" altLang="zh-CN" sz="1200" b="0" i="0" kern="1200" dirty="0">
                <a:solidFill>
                  <a:schemeClr val="tx1"/>
                </a:solidFill>
                <a:effectLst/>
                <a:latin typeface="+mn-lt"/>
                <a:ea typeface="+mn-ea"/>
                <a:cs typeface="+mn-cs"/>
                <a:sym typeface="Wingdings" panose="05000000000000000000" pitchFamily="2" charset="2"/>
              </a:rPr>
              <a:t>100</a:t>
            </a:r>
            <a:r>
              <a:rPr lang="zh-CN" altLang="en-US" sz="1200" b="0" i="0" kern="1200" dirty="0">
                <a:solidFill>
                  <a:schemeClr val="tx1"/>
                </a:solidFill>
                <a:effectLst/>
                <a:latin typeface="+mn-lt"/>
                <a:ea typeface="+mn-ea"/>
                <a:cs typeface="+mn-cs"/>
                <a:sym typeface="Wingdings" panose="05000000000000000000" pitchFamily="2" charset="2"/>
              </a:rPr>
              <a:t>码的车速，延迟会多开出</a:t>
            </a:r>
            <a:r>
              <a:rPr lang="en-US" altLang="zh-CN" sz="1200" b="0" i="0" kern="1200" dirty="0">
                <a:solidFill>
                  <a:schemeClr val="tx1"/>
                </a:solidFill>
                <a:effectLst/>
                <a:latin typeface="+mn-lt"/>
                <a:ea typeface="+mn-ea"/>
                <a:cs typeface="+mn-cs"/>
                <a:sym typeface="Wingdings" panose="05000000000000000000" pitchFamily="2" charset="2"/>
              </a:rPr>
              <a:t>5.5</a:t>
            </a:r>
            <a:r>
              <a:rPr lang="zh-CN" altLang="en-US" sz="1200" b="0" i="0" kern="1200" dirty="0">
                <a:solidFill>
                  <a:schemeClr val="tx1"/>
                </a:solidFill>
                <a:effectLst/>
                <a:latin typeface="+mn-lt"/>
                <a:ea typeface="+mn-ea"/>
                <a:cs typeface="+mn-cs"/>
                <a:sym typeface="Wingdings" panose="05000000000000000000" pitchFamily="2" charset="2"/>
              </a:rPr>
              <a:t>米，拐弯？。</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VR</a:t>
            </a:r>
            <a:r>
              <a:rPr lang="zh-CN" altLang="en-US" sz="1200" b="0" i="0" kern="1200" dirty="0">
                <a:solidFill>
                  <a:schemeClr val="tx1"/>
                </a:solidFill>
                <a:effectLst/>
                <a:latin typeface="+mn-lt"/>
                <a:ea typeface="+mn-ea"/>
                <a:cs typeface="+mn-cs"/>
              </a:rPr>
              <a:t>游戏：游戏卡顿、失真</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医疗保健：可穿戴健康监控器可以本地分析健康数据，防止云故障。实时监控，毫秒级延迟可能意味着生死之间差异的情况，如紧急呼救、智能手术等</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智能消防：实时监控警报、火场情景实时分析确保人员安全（煤气泄漏、易燃物爆炸、消防队员身体情况、搜救被困人员）</a:t>
            </a:r>
            <a:endParaRPr lang="en-US" altLang="zh-CN" dirty="0"/>
          </a:p>
          <a:p>
            <a:pPr eaLnBrk="1" hangingPunct="1">
              <a:spcBef>
                <a:spcPct val="0"/>
              </a:spcBef>
            </a:pP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5</a:t>
            </a:fld>
            <a:endParaRPr lang="en-US" altLang="zh-CN">
              <a:latin typeface="Arial" panose="020B0604020202020204" pitchFamily="34" charset="0"/>
            </a:endParaRPr>
          </a:p>
        </p:txBody>
      </p:sp>
    </p:spTree>
    <p:extLst>
      <p:ext uri="{BB962C8B-B14F-4D97-AF65-F5344CB8AC3E}">
        <p14:creationId xmlns:p14="http://schemas.microsoft.com/office/powerpoint/2010/main" val="1938288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6</a:t>
            </a:fld>
            <a:endParaRPr lang="en-US" altLang="zh-CN">
              <a:latin typeface="Arial" panose="020B0604020202020204" pitchFamily="34" charset="0"/>
            </a:endParaRPr>
          </a:p>
        </p:txBody>
      </p:sp>
    </p:spTree>
    <p:extLst>
      <p:ext uri="{BB962C8B-B14F-4D97-AF65-F5344CB8AC3E}">
        <p14:creationId xmlns:p14="http://schemas.microsoft.com/office/powerpoint/2010/main" val="27096997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zh-CN" altLang="zh-CN" sz="1200" kern="1200" dirty="0">
                <a:solidFill>
                  <a:schemeClr val="tx1"/>
                </a:solidFill>
                <a:effectLst/>
                <a:latin typeface="+mn-lt"/>
                <a:ea typeface="+mn-ea"/>
                <a:cs typeface="+mn-cs"/>
              </a:rPr>
              <a:t>移动服务是异构的，不仅需要不同的资源</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如在线</a:t>
            </a:r>
            <a:r>
              <a:rPr lang="en-US" altLang="zh-CN" sz="1200" kern="1200" dirty="0" err="1">
                <a:solidFill>
                  <a:schemeClr val="tx1"/>
                </a:solidFill>
                <a:effectLst/>
                <a:latin typeface="+mn-lt"/>
                <a:ea typeface="+mn-ea"/>
                <a:cs typeface="+mn-cs"/>
              </a:rPr>
              <a:t>Matlab</a:t>
            </a:r>
            <a:r>
              <a:rPr lang="zh-CN" altLang="zh-CN" sz="1200" kern="1200" dirty="0">
                <a:solidFill>
                  <a:schemeClr val="tx1"/>
                </a:solidFill>
                <a:effectLst/>
                <a:latin typeface="+mn-lt"/>
                <a:ea typeface="+mn-ea"/>
                <a:cs typeface="+mn-cs"/>
              </a:rPr>
              <a:t>和</a:t>
            </a:r>
            <a:r>
              <a:rPr lang="en-US" altLang="zh-CN" sz="1200" kern="1200" dirty="0">
                <a:solidFill>
                  <a:schemeClr val="tx1"/>
                </a:solidFill>
                <a:effectLst/>
                <a:latin typeface="+mn-lt"/>
                <a:ea typeface="+mn-ea"/>
                <a:cs typeface="+mn-cs"/>
              </a:rPr>
              <a:t>AR</a:t>
            </a:r>
            <a:r>
              <a:rPr lang="zh-CN" altLang="zh-CN" sz="1200" kern="1200" dirty="0">
                <a:solidFill>
                  <a:schemeClr val="tx1"/>
                </a:solidFill>
                <a:effectLst/>
                <a:latin typeface="+mn-lt"/>
                <a:ea typeface="+mn-ea"/>
                <a:cs typeface="+mn-cs"/>
              </a:rPr>
              <a:t>服务对</a:t>
            </a:r>
            <a:r>
              <a:rPr lang="en-US" altLang="zh-CN" sz="1200" kern="1200" dirty="0">
                <a:solidFill>
                  <a:schemeClr val="tx1"/>
                </a:solidFill>
                <a:effectLst/>
                <a:latin typeface="+mn-lt"/>
                <a:ea typeface="+mn-ea"/>
                <a:cs typeface="+mn-cs"/>
              </a:rPr>
              <a:t>CPU</a:t>
            </a:r>
            <a:r>
              <a:rPr lang="zh-CN" altLang="zh-CN" sz="1200" kern="1200" dirty="0">
                <a:solidFill>
                  <a:schemeClr val="tx1"/>
                </a:solidFill>
                <a:effectLst/>
                <a:latin typeface="+mn-lt"/>
                <a:ea typeface="+mn-ea"/>
                <a:cs typeface="+mn-cs"/>
              </a:rPr>
              <a:t>和存储的要求不同</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，而且用户之间的流行度</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需求也是不同的。前者往往是固定的，而后者则在空间和时间上都在变化。因此，在资源有限的</a:t>
            </a:r>
            <a:r>
              <a:rPr lang="en-US" altLang="zh-CN" sz="1200" kern="1200" dirty="0">
                <a:solidFill>
                  <a:schemeClr val="tx1"/>
                </a:solidFill>
                <a:effectLst/>
                <a:latin typeface="+mn-lt"/>
                <a:ea typeface="+mn-ea"/>
                <a:cs typeface="+mn-cs"/>
              </a:rPr>
              <a:t>BSs</a:t>
            </a:r>
            <a:r>
              <a:rPr lang="zh-CN" altLang="zh-CN" sz="1200" kern="1200" dirty="0">
                <a:solidFill>
                  <a:schemeClr val="tx1"/>
                </a:solidFill>
                <a:effectLst/>
                <a:latin typeface="+mn-lt"/>
                <a:ea typeface="+mn-ea"/>
                <a:cs typeface="+mn-cs"/>
              </a:rPr>
              <a:t>中，服务缓存必须根据预测的服务流行程度进行自适应更新。</a:t>
            </a:r>
          </a:p>
          <a:p>
            <a:r>
              <a:rPr lang="zh-CN" altLang="zh-CN" sz="1200" kern="1200" dirty="0">
                <a:solidFill>
                  <a:schemeClr val="tx1"/>
                </a:solidFill>
                <a:effectLst/>
                <a:latin typeface="+mn-lt"/>
                <a:ea typeface="+mn-ea"/>
                <a:cs typeface="+mn-cs"/>
              </a:rPr>
              <a:t>其次，由于所考虑的系统运行在高度随机的环境中，需求随机到达，因此长期系统性能比短期性能更相关。然而，长期的资源约束</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例如能源消耗</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会随着时间的推移耦合服务缓存决策，但是必须在没有预见到未来系统动态的情况下做出决策。</a:t>
            </a:r>
          </a:p>
          <a:p>
            <a:r>
              <a:rPr lang="zh-CN" altLang="zh-CN" sz="1200" kern="1200" dirty="0">
                <a:solidFill>
                  <a:schemeClr val="tx1"/>
                </a:solidFill>
                <a:effectLst/>
                <a:latin typeface="+mn-lt"/>
                <a:ea typeface="+mn-ea"/>
                <a:cs typeface="+mn-cs"/>
              </a:rPr>
              <a:t>第三，为适应移动用户激增的数据需求，自</a:t>
            </a:r>
            <a:r>
              <a:rPr lang="en-US" altLang="zh-CN" sz="1200" kern="1200" dirty="0">
                <a:solidFill>
                  <a:schemeClr val="tx1"/>
                </a:solidFill>
                <a:effectLst/>
                <a:latin typeface="+mn-lt"/>
                <a:ea typeface="+mn-ea"/>
                <a:cs typeface="+mn-cs"/>
              </a:rPr>
              <a:t>4G</a:t>
            </a:r>
            <a:r>
              <a:rPr lang="zh-CN" altLang="zh-CN" sz="1200" kern="1200" dirty="0">
                <a:solidFill>
                  <a:schemeClr val="tx1"/>
                </a:solidFill>
                <a:effectLst/>
                <a:latin typeface="+mn-lt"/>
                <a:ea typeface="+mn-ea"/>
                <a:cs typeface="+mn-cs"/>
              </a:rPr>
              <a:t>网络诞生以来，蜂窝网络中</a:t>
            </a:r>
            <a:r>
              <a:rPr lang="en-US" altLang="zh-CN" sz="1200" kern="1200" dirty="0">
                <a:solidFill>
                  <a:schemeClr val="tx1"/>
                </a:solidFill>
                <a:effectLst/>
                <a:latin typeface="+mn-lt"/>
                <a:ea typeface="+mn-ea"/>
                <a:cs typeface="+mn-cs"/>
              </a:rPr>
              <a:t>BSs</a:t>
            </a:r>
            <a:r>
              <a:rPr lang="zh-CN" altLang="zh-CN" sz="1200" kern="1200" dirty="0">
                <a:solidFill>
                  <a:schemeClr val="tx1"/>
                </a:solidFill>
                <a:effectLst/>
                <a:latin typeface="+mn-lt"/>
                <a:ea typeface="+mn-ea"/>
                <a:cs typeface="+mn-cs"/>
              </a:rPr>
              <a:t>的密度一直在不断增加，预计下一代</a:t>
            </a:r>
            <a:r>
              <a:rPr lang="en-US" altLang="zh-CN" sz="1200" kern="1200" dirty="0">
                <a:solidFill>
                  <a:schemeClr val="tx1"/>
                </a:solidFill>
                <a:effectLst/>
                <a:latin typeface="+mn-lt"/>
                <a:ea typeface="+mn-ea"/>
                <a:cs typeface="+mn-cs"/>
              </a:rPr>
              <a:t>5G</a:t>
            </a:r>
            <a:r>
              <a:rPr lang="zh-CN" altLang="zh-CN" sz="1200" kern="1200" dirty="0">
                <a:solidFill>
                  <a:schemeClr val="tx1"/>
                </a:solidFill>
                <a:effectLst/>
                <a:latin typeface="+mn-lt"/>
                <a:ea typeface="+mn-ea"/>
                <a:cs typeface="+mn-cs"/>
              </a:rPr>
              <a:t>网络</a:t>
            </a:r>
            <a:r>
              <a:rPr lang="en-US" altLang="zh-CN" sz="1200" kern="1200" dirty="0">
                <a:solidFill>
                  <a:schemeClr val="tx1"/>
                </a:solidFill>
                <a:effectLst/>
                <a:latin typeface="+mn-lt"/>
                <a:ea typeface="+mn-ea"/>
                <a:cs typeface="+mn-cs"/>
              </a:rPr>
              <a:t>[4]</a:t>
            </a:r>
            <a:r>
              <a:rPr lang="zh-CN" altLang="zh-CN" sz="1200" kern="1200" dirty="0">
                <a:solidFill>
                  <a:schemeClr val="tx1"/>
                </a:solidFill>
                <a:effectLst/>
                <a:latin typeface="+mn-lt"/>
                <a:ea typeface="+mn-ea"/>
                <a:cs typeface="+mn-cs"/>
              </a:rPr>
              <a:t>中</a:t>
            </a:r>
            <a:r>
              <a:rPr lang="en-US" altLang="zh-CN" sz="1200" kern="1200" dirty="0">
                <a:solidFill>
                  <a:schemeClr val="tx1"/>
                </a:solidFill>
                <a:effectLst/>
                <a:latin typeface="+mn-lt"/>
                <a:ea typeface="+mn-ea"/>
                <a:cs typeface="+mn-cs"/>
              </a:rPr>
              <a:t>BSs</a:t>
            </a:r>
            <a:r>
              <a:rPr lang="zh-CN" altLang="zh-CN" sz="1200" kern="1200" dirty="0">
                <a:solidFill>
                  <a:schemeClr val="tx1"/>
                </a:solidFill>
                <a:effectLst/>
                <a:latin typeface="+mn-lt"/>
                <a:ea typeface="+mn-ea"/>
                <a:cs typeface="+mn-cs"/>
              </a:rPr>
              <a:t>密度将达到</a:t>
            </a:r>
            <a:r>
              <a:rPr lang="en-US" altLang="zh-CN" sz="1200" kern="1200" dirty="0">
                <a:solidFill>
                  <a:schemeClr val="tx1"/>
                </a:solidFill>
                <a:effectLst/>
                <a:latin typeface="+mn-lt"/>
                <a:ea typeface="+mn-ea"/>
                <a:cs typeface="+mn-cs"/>
              </a:rPr>
              <a:t>40-50 BSs/km2</a:t>
            </a:r>
            <a:r>
              <a:rPr lang="zh-CN" altLang="zh-CN" sz="1200" kern="1200" dirty="0">
                <a:solidFill>
                  <a:schemeClr val="tx1"/>
                </a:solidFill>
                <a:effectLst/>
                <a:latin typeface="+mn-lt"/>
                <a:ea typeface="+mn-ea"/>
                <a:cs typeface="+mn-cs"/>
              </a:rPr>
              <a:t>左右。</a:t>
            </a:r>
            <a:r>
              <a:rPr lang="zh-CN" altLang="zh-CN" dirty="0">
                <a:effectLst/>
              </a:rPr>
              <a:t>密集的蜂窝网络创建了一个复杂的多单元环境，其中需求和资源在空间和时间域都是高度耦合的。有效的服务缓存和任务卸载需要所有</a:t>
            </a:r>
            <a:r>
              <a:rPr lang="en-US" altLang="zh-CN" sz="1200" kern="1200" dirty="0">
                <a:solidFill>
                  <a:schemeClr val="tx1"/>
                </a:solidFill>
                <a:effectLst/>
                <a:latin typeface="+mn-lt"/>
                <a:ea typeface="+mn-ea"/>
                <a:cs typeface="+mn-cs"/>
              </a:rPr>
              <a:t>BSs</a:t>
            </a:r>
            <a:r>
              <a:rPr lang="zh-CN" altLang="zh-CN" sz="1200" kern="1200" dirty="0">
                <a:solidFill>
                  <a:schemeClr val="tx1"/>
                </a:solidFill>
                <a:effectLst/>
                <a:latin typeface="+mn-lt"/>
                <a:ea typeface="+mn-ea"/>
                <a:cs typeface="+mn-cs"/>
              </a:rPr>
              <a:t>之间的仔细协调，为了降低复杂性，分散的解决方案非常受欢迎。</a:t>
            </a: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7</a:t>
            </a:fld>
            <a:endParaRPr lang="en-US" altLang="zh-CN">
              <a:latin typeface="Arial" panose="020B0604020202020204" pitchFamily="34" charset="0"/>
            </a:endParaRPr>
          </a:p>
        </p:txBody>
      </p:sp>
    </p:spTree>
    <p:extLst>
      <p:ext uri="{BB962C8B-B14F-4D97-AF65-F5344CB8AC3E}">
        <p14:creationId xmlns:p14="http://schemas.microsoft.com/office/powerpoint/2010/main" val="15219198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zh-CN" sz="1200" kern="1200" dirty="0">
                <a:solidFill>
                  <a:schemeClr val="tx1"/>
                </a:solidFill>
                <a:effectLst/>
                <a:latin typeface="+mn-lt"/>
                <a:ea typeface="+mn-ea"/>
                <a:cs typeface="+mn-cs"/>
              </a:rPr>
              <a:t>计算卸载是移动云计算</a:t>
            </a:r>
            <a:r>
              <a:rPr lang="en-US" altLang="zh-CN" sz="1200" kern="1200" dirty="0">
                <a:solidFill>
                  <a:schemeClr val="tx1"/>
                </a:solidFill>
                <a:effectLst/>
                <a:latin typeface="+mn-lt"/>
                <a:ea typeface="+mn-ea"/>
                <a:cs typeface="+mn-cs"/>
              </a:rPr>
              <a:t>(MCC) </a:t>
            </a:r>
            <a:r>
              <a:rPr lang="zh-CN" altLang="zh-CN" sz="1200" kern="1200" dirty="0">
                <a:solidFill>
                  <a:schemeClr val="tx1"/>
                </a:solidFill>
                <a:effectLst/>
                <a:latin typeface="+mn-lt"/>
                <a:ea typeface="+mn-ea"/>
                <a:cs typeface="+mn-cs"/>
              </a:rPr>
              <a:t>和移动边缘计算</a:t>
            </a:r>
            <a:r>
              <a:rPr lang="en-US" altLang="zh-CN" sz="1200" kern="1200" dirty="0">
                <a:solidFill>
                  <a:schemeClr val="tx1"/>
                </a:solidFill>
                <a:effectLst/>
                <a:latin typeface="+mn-lt"/>
                <a:ea typeface="+mn-ea"/>
                <a:cs typeface="+mn-cs"/>
              </a:rPr>
              <a:t>(MEC</a:t>
            </a:r>
            <a:r>
              <a:rPr lang="zh-CN" altLang="zh-CN" sz="1200" kern="1200" dirty="0">
                <a:solidFill>
                  <a:schemeClr val="tx1"/>
                </a:solidFill>
                <a:effectLst/>
                <a:latin typeface="+mn-lt"/>
                <a:ea typeface="+mn-ea"/>
                <a:cs typeface="+mn-cs"/>
              </a:rPr>
              <a:t>等领域的许多研究的中心主题，这些研究关注的是什么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何时</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如何将用户的工作负载从设备卸载到边缘服务器或云。</a:t>
            </a:r>
            <a:r>
              <a:rPr lang="zh-CN" altLang="zh-CN" dirty="0">
                <a:effectLst/>
              </a:rPr>
              <a:t>考虑到随机任务到达</a:t>
            </a:r>
            <a:r>
              <a:rPr lang="zh-CN" altLang="zh-CN" sz="1200" kern="1200" dirty="0">
                <a:solidFill>
                  <a:schemeClr val="tx1"/>
                </a:solidFill>
                <a:effectLst/>
                <a:latin typeface="+mn-lt"/>
                <a:ea typeface="+mn-ea"/>
                <a:cs typeface="+mn-cs"/>
              </a:rPr>
              <a:t>、能效、协作等，各种工作对该问题的不同方面进行了研究。</a:t>
            </a:r>
            <a:endParaRPr lang="en-US" altLang="zh-CN" sz="1200" kern="1200" dirty="0">
              <a:solidFill>
                <a:schemeClr val="tx1"/>
              </a:solidFill>
              <a:effectLst/>
              <a:latin typeface="+mn-lt"/>
              <a:ea typeface="+mn-ea"/>
              <a:cs typeface="+mn-cs"/>
            </a:endParaRPr>
          </a:p>
          <a:p>
            <a:pPr eaLnBrk="1" hangingPunct="1">
              <a:spcBef>
                <a:spcPct val="0"/>
              </a:spcBef>
            </a:pPr>
            <a:r>
              <a:rPr lang="zh-CN" altLang="zh-CN" sz="1200" kern="1200" dirty="0">
                <a:solidFill>
                  <a:schemeClr val="tx1"/>
                </a:solidFill>
                <a:effectLst/>
                <a:latin typeface="+mn-lt"/>
                <a:ea typeface="+mn-ea"/>
                <a:cs typeface="+mn-cs"/>
              </a:rPr>
              <a:t>在中研究了在多个云上部署</a:t>
            </a:r>
            <a:r>
              <a:rPr lang="en-US" altLang="zh-CN" sz="1200" kern="1200" dirty="0">
                <a:solidFill>
                  <a:schemeClr val="tx1"/>
                </a:solidFill>
                <a:effectLst/>
                <a:latin typeface="+mn-lt"/>
                <a:ea typeface="+mn-ea"/>
                <a:cs typeface="+mn-cs"/>
              </a:rPr>
              <a:t>VM</a:t>
            </a:r>
            <a:r>
              <a:rPr lang="zh-CN" altLang="zh-CN" sz="1200" kern="1200" dirty="0">
                <a:solidFill>
                  <a:schemeClr val="tx1"/>
                </a:solidFill>
                <a:effectLst/>
                <a:latin typeface="+mn-lt"/>
                <a:ea typeface="+mn-ea"/>
                <a:cs typeface="+mn-cs"/>
              </a:rPr>
              <a:t>，其目标是在给定硬件配置和负载平衡约束的情况下，降低部署成本、最大限度地节约能源和改善用户体验。</a:t>
            </a:r>
            <a:r>
              <a:rPr lang="zh-CN" altLang="zh-CN" dirty="0">
                <a:effectLst/>
              </a:rPr>
              <a:t>然而，这些工作不能直接应用于为</a:t>
            </a:r>
            <a:r>
              <a:rPr lang="en-US" altLang="zh-CN" sz="1200" kern="1200" dirty="0">
                <a:solidFill>
                  <a:schemeClr val="tx1"/>
                </a:solidFill>
                <a:effectLst/>
                <a:latin typeface="+mn-lt"/>
                <a:ea typeface="+mn-ea"/>
                <a:cs typeface="+mn-cs"/>
              </a:rPr>
              <a:t>MEC</a:t>
            </a:r>
            <a:r>
              <a:rPr lang="zh-CN" altLang="zh-CN" sz="1200" kern="1200" dirty="0">
                <a:solidFill>
                  <a:schemeClr val="tx1"/>
                </a:solidFill>
                <a:effectLst/>
                <a:latin typeface="+mn-lt"/>
                <a:ea typeface="+mn-ea"/>
                <a:cs typeface="+mn-cs"/>
              </a:rPr>
              <a:t>设计高效的服务缓存策略，因为移动网络更加复杂和多变，优化决策在空间和时间上都是耦合的。</a:t>
            </a: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8</a:t>
            </a:fld>
            <a:endParaRPr lang="en-US" altLang="zh-CN">
              <a:latin typeface="Arial" panose="020B0604020202020204" pitchFamily="34" charset="0"/>
            </a:endParaRPr>
          </a:p>
        </p:txBody>
      </p:sp>
    </p:spTree>
    <p:extLst>
      <p:ext uri="{BB962C8B-B14F-4D97-AF65-F5344CB8AC3E}">
        <p14:creationId xmlns:p14="http://schemas.microsoft.com/office/powerpoint/2010/main" val="35436234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zh-CN" sz="1200" kern="1200" dirty="0">
                <a:solidFill>
                  <a:schemeClr val="tx1"/>
                </a:solidFill>
                <a:effectLst/>
                <a:latin typeface="+mn-lt"/>
                <a:ea typeface="+mn-ea"/>
                <a:cs typeface="+mn-cs"/>
              </a:rPr>
              <a:t>在长期能耗约束下最小化计算延迟</a:t>
            </a:r>
            <a:endParaRPr lang="en-US" altLang="zh-CN" sz="1200" kern="1200" dirty="0">
              <a:solidFill>
                <a:schemeClr val="tx1"/>
              </a:solidFill>
              <a:effectLst/>
              <a:latin typeface="+mn-lt"/>
              <a:ea typeface="+mn-ea"/>
              <a:cs typeface="+mn-cs"/>
            </a:endParaRPr>
          </a:p>
          <a:p>
            <a:pPr eaLnBrk="1" hangingPunct="1">
              <a:spcBef>
                <a:spcPct val="0"/>
              </a:spcBef>
            </a:pPr>
            <a:r>
              <a:rPr lang="zh-CN" altLang="zh-CN" sz="1200" kern="1200" dirty="0">
                <a:solidFill>
                  <a:schemeClr val="tx1"/>
                </a:solidFill>
                <a:effectLst/>
                <a:latin typeface="+mn-lt"/>
                <a:ea typeface="+mn-ea"/>
                <a:cs typeface="+mn-cs"/>
              </a:rPr>
              <a:t>以一种不需要未来信息的在线方式执行随机服务缓存。</a:t>
            </a:r>
            <a:r>
              <a:rPr lang="zh-CN" altLang="zh-CN" dirty="0">
                <a:effectLst/>
              </a:rPr>
              <a:t>奥利奥是基于李亚普诺夫优化算法开发的，我们证明了与具有完全未来信息的最优算法相比，奥利奥的性能接近最优，同时约束了潜在的能量消耗约束</a:t>
            </a:r>
            <a:endParaRPr lang="en-US" altLang="zh-CN" dirty="0">
              <a:effectLst/>
            </a:endParaRPr>
          </a:p>
          <a:p>
            <a:pPr eaLnBrk="1" hangingPunct="1">
              <a:spcBef>
                <a:spcPct val="0"/>
              </a:spcBef>
            </a:pPr>
            <a:r>
              <a:rPr lang="en-US" altLang="zh-CN" sz="1200" kern="1200" dirty="0">
                <a:solidFill>
                  <a:schemeClr val="tx1"/>
                </a:solidFill>
                <a:effectLst/>
                <a:latin typeface="+mn-lt"/>
                <a:ea typeface="+mn-ea"/>
                <a:cs typeface="+mn-cs"/>
              </a:rPr>
              <a:t>Gibbs sampling</a:t>
            </a:r>
            <a:r>
              <a:rPr lang="zh-CN" altLang="zh-CN" sz="1200" kern="1200" dirty="0">
                <a:solidFill>
                  <a:schemeClr val="tx1"/>
                </a:solidFill>
                <a:effectLst/>
                <a:latin typeface="+mn-lt"/>
                <a:ea typeface="+mn-ea"/>
                <a:cs typeface="+mn-cs"/>
              </a:rPr>
              <a:t>是</a:t>
            </a:r>
            <a:r>
              <a:rPr lang="en-US" altLang="zh-CN" sz="1200" kern="1200" dirty="0">
                <a:solidFill>
                  <a:schemeClr val="tx1"/>
                </a:solidFill>
                <a:effectLst/>
                <a:latin typeface="+mn-lt"/>
                <a:ea typeface="+mn-ea"/>
                <a:cs typeface="+mn-cs"/>
              </a:rPr>
              <a:t>OREO</a:t>
            </a:r>
            <a:r>
              <a:rPr lang="zh-CN" altLang="zh-CN" sz="1200" kern="1200" dirty="0">
                <a:solidFill>
                  <a:schemeClr val="tx1"/>
                </a:solidFill>
                <a:effectLst/>
                <a:latin typeface="+mn-lt"/>
                <a:ea typeface="+mn-ea"/>
                <a:cs typeface="+mn-cs"/>
              </a:rPr>
              <a:t>的一个关键子程序，从而使得</a:t>
            </a:r>
            <a:r>
              <a:rPr lang="en-US" altLang="zh-CN" sz="1200" kern="1200" dirty="0">
                <a:solidFill>
                  <a:schemeClr val="tx1"/>
                </a:solidFill>
                <a:effectLst/>
                <a:latin typeface="+mn-lt"/>
                <a:ea typeface="+mn-ea"/>
                <a:cs typeface="+mn-cs"/>
              </a:rPr>
              <a:t>BSs</a:t>
            </a:r>
            <a:r>
              <a:rPr lang="zh-CN" altLang="zh-CN" sz="1200" kern="1200" dirty="0">
                <a:solidFill>
                  <a:schemeClr val="tx1"/>
                </a:solidFill>
                <a:effectLst/>
                <a:latin typeface="+mn-lt"/>
                <a:ea typeface="+mn-ea"/>
                <a:cs typeface="+mn-cs"/>
              </a:rPr>
              <a:t>之间能够高效的分散协调。</a:t>
            </a:r>
            <a:r>
              <a:rPr lang="zh-CN" altLang="zh-CN" dirty="0">
                <a:effectLst/>
              </a:rPr>
              <a:t>这使得我们的算法可扩展到大型网络。</a:t>
            </a:r>
            <a:endParaRPr lang="zh-CN" altLang="en-US" dirty="0"/>
          </a:p>
        </p:txBody>
      </p:sp>
      <p:sp>
        <p:nvSpPr>
          <p:cNvPr id="922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Calibri" panose="020F0502020204030204" pitchFamily="34" charset="0"/>
              </a:defRPr>
            </a:lvl1pPr>
            <a:lvl2pPr marL="742950" indent="-285750">
              <a:spcBef>
                <a:spcPct val="30000"/>
              </a:spcBef>
              <a:defRPr sz="1200">
                <a:solidFill>
                  <a:schemeClr val="tx1"/>
                </a:solidFill>
                <a:latin typeface="Calibri" panose="020F0502020204030204" pitchFamily="34" charset="0"/>
              </a:defRPr>
            </a:lvl2pPr>
            <a:lvl3pPr marL="1143000" indent="-228600">
              <a:spcBef>
                <a:spcPct val="30000"/>
              </a:spcBef>
              <a:defRPr sz="1200">
                <a:solidFill>
                  <a:schemeClr val="tx1"/>
                </a:solidFill>
                <a:latin typeface="Calibri" panose="020F0502020204030204" pitchFamily="34" charset="0"/>
              </a:defRPr>
            </a:lvl3pPr>
            <a:lvl4pPr marL="1600200" indent="-228600">
              <a:spcBef>
                <a:spcPct val="30000"/>
              </a:spcBef>
              <a:defRPr sz="1200">
                <a:solidFill>
                  <a:schemeClr val="tx1"/>
                </a:solidFill>
                <a:latin typeface="Calibri" panose="020F0502020204030204" pitchFamily="34" charset="0"/>
              </a:defRPr>
            </a:lvl4pPr>
            <a:lvl5pPr marL="2057400" indent="-228600">
              <a:spcBef>
                <a:spcPct val="30000"/>
              </a:spcBef>
              <a:defRPr sz="1200">
                <a:solidFill>
                  <a:schemeClr val="tx1"/>
                </a:solidFill>
                <a:latin typeface="Calibri" panose="020F0502020204030204" pitchFamily="34" charset="0"/>
              </a:defRPr>
            </a:lvl5pPr>
            <a:lvl6pPr marL="2514600" indent="-228600" eaLnBrk="0" fontAlgn="base" hangingPunct="0">
              <a:spcBef>
                <a:spcPct val="30000"/>
              </a:spcBef>
              <a:spcAft>
                <a:spcPct val="0"/>
              </a:spcAft>
              <a:defRPr sz="1200">
                <a:solidFill>
                  <a:schemeClr val="tx1"/>
                </a:solidFill>
                <a:latin typeface="Calibri" panose="020F0502020204030204" pitchFamily="34" charset="0"/>
              </a:defRPr>
            </a:lvl6pPr>
            <a:lvl7pPr marL="2971800" indent="-228600" eaLnBrk="0" fontAlgn="base" hangingPunct="0">
              <a:spcBef>
                <a:spcPct val="30000"/>
              </a:spcBef>
              <a:spcAft>
                <a:spcPct val="0"/>
              </a:spcAft>
              <a:defRPr sz="1200">
                <a:solidFill>
                  <a:schemeClr val="tx1"/>
                </a:solidFill>
                <a:latin typeface="Calibri" panose="020F0502020204030204" pitchFamily="34" charset="0"/>
              </a:defRPr>
            </a:lvl7pPr>
            <a:lvl8pPr marL="3429000" indent="-228600" eaLnBrk="0" fontAlgn="base" hangingPunct="0">
              <a:spcBef>
                <a:spcPct val="30000"/>
              </a:spcBef>
              <a:spcAft>
                <a:spcPct val="0"/>
              </a:spcAft>
              <a:defRPr sz="1200">
                <a:solidFill>
                  <a:schemeClr val="tx1"/>
                </a:solidFill>
                <a:latin typeface="Calibri" panose="020F0502020204030204" pitchFamily="34" charset="0"/>
              </a:defRPr>
            </a:lvl8pPr>
            <a:lvl9pPr marL="3886200" indent="-228600" eaLnBrk="0" fontAlgn="base" hangingPunct="0">
              <a:spcBef>
                <a:spcPct val="30000"/>
              </a:spcBef>
              <a:spcAft>
                <a:spcPct val="0"/>
              </a:spcAft>
              <a:defRPr sz="1200">
                <a:solidFill>
                  <a:schemeClr val="tx1"/>
                </a:solidFill>
                <a:latin typeface="Calibri" panose="020F0502020204030204" pitchFamily="34" charset="0"/>
              </a:defRPr>
            </a:lvl9pPr>
          </a:lstStyle>
          <a:p>
            <a:pPr>
              <a:spcBef>
                <a:spcPct val="0"/>
              </a:spcBef>
            </a:pPr>
            <a:fld id="{C213DBCF-0976-4C3F-BC98-EC07ECF8100D}" type="slidenum">
              <a:rPr lang="zh-CN" altLang="en-US" smtClean="0">
                <a:latin typeface="Arial" panose="020B0604020202020204" pitchFamily="34" charset="0"/>
              </a:rPr>
              <a:pPr>
                <a:spcBef>
                  <a:spcPct val="0"/>
                </a:spcBef>
              </a:pPr>
              <a:t>9</a:t>
            </a:fld>
            <a:endParaRPr lang="en-US" altLang="zh-CN">
              <a:latin typeface="Arial" panose="020B0604020202020204" pitchFamily="34" charset="0"/>
            </a:endParaRPr>
          </a:p>
        </p:txBody>
      </p:sp>
    </p:spTree>
    <p:extLst>
      <p:ext uri="{BB962C8B-B14F-4D97-AF65-F5344CB8AC3E}">
        <p14:creationId xmlns:p14="http://schemas.microsoft.com/office/powerpoint/2010/main" val="27171285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altLang="zh-CN"/>
              <a:t>www.1ppt.com</a:t>
            </a: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C249DCA6-C815-443D-B78D-69CC7F3ECD80}" type="slidenum">
              <a:rPr lang="zh-CN" altLang="en-US"/>
              <a:pPr>
                <a:defRPr/>
              </a:pPr>
              <a:t>‹#›</a:t>
            </a:fld>
            <a:endParaRPr lang="en-US" altLang="zh-CN"/>
          </a:p>
        </p:txBody>
      </p:sp>
    </p:spTree>
    <p:extLst>
      <p:ext uri="{BB962C8B-B14F-4D97-AF65-F5344CB8AC3E}">
        <p14:creationId xmlns:p14="http://schemas.microsoft.com/office/powerpoint/2010/main" val="344786419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altLang="zh-CN"/>
              <a:t>www.1ppt.com</a:t>
            </a: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2CD80C27-FAD3-4C25-967C-584D58857261}" type="slidenum">
              <a:rPr lang="zh-CN" altLang="en-US"/>
              <a:pPr>
                <a:defRPr/>
              </a:pPr>
              <a:t>‹#›</a:t>
            </a:fld>
            <a:endParaRPr lang="en-US" altLang="zh-CN"/>
          </a:p>
        </p:txBody>
      </p:sp>
    </p:spTree>
    <p:extLst>
      <p:ext uri="{BB962C8B-B14F-4D97-AF65-F5344CB8AC3E}">
        <p14:creationId xmlns:p14="http://schemas.microsoft.com/office/powerpoint/2010/main" val="8141803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altLang="zh-CN"/>
              <a:t>www.1ppt.com</a:t>
            </a: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BA467E2-C90C-4CC5-8EBB-BC2A3DE11FA8}" type="slidenum">
              <a:rPr lang="zh-CN" altLang="en-US"/>
              <a:pPr>
                <a:defRPr/>
              </a:pPr>
              <a:t>‹#›</a:t>
            </a:fld>
            <a:endParaRPr lang="en-US" altLang="zh-CN"/>
          </a:p>
        </p:txBody>
      </p:sp>
    </p:spTree>
    <p:extLst>
      <p:ext uri="{BB962C8B-B14F-4D97-AF65-F5344CB8AC3E}">
        <p14:creationId xmlns:p14="http://schemas.microsoft.com/office/powerpoint/2010/main" val="1587067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4" name="标题 3"/>
          <p:cNvSpPr txBox="1">
            <a:spLocks/>
          </p:cNvSpPr>
          <p:nvPr userDrawn="1"/>
        </p:nvSpPr>
        <p:spPr>
          <a:xfrm>
            <a:off x="0" y="-26988"/>
            <a:ext cx="9144000" cy="1446213"/>
          </a:xfrm>
          <a:prstGeom prst="rect">
            <a:avLst/>
          </a:prstGeom>
          <a:solidFill>
            <a:srgbClr val="02409A"/>
          </a:solidFill>
          <a:ln>
            <a:noFill/>
          </a:ln>
          <a:effectLst>
            <a:outerShdw blurRad="44450" dist="27940" dir="5400000" algn="ctr">
              <a:srgbClr val="000000">
                <a:alpha val="32000"/>
              </a:srgbClr>
            </a:outerShdw>
          </a:effectLst>
        </p:spPr>
        <p:txBody>
          <a:bodyPr tIns="0" bIns="0" anchor="ctr"/>
          <a:lstStyle/>
          <a:p>
            <a:pPr algn="ctr" eaLnBrk="1" fontAlgn="auto" hangingPunct="1">
              <a:spcAft>
                <a:spcPts val="0"/>
              </a:spcAft>
              <a:defRPr/>
            </a:pPr>
            <a:endParaRPr lang="zh-CN" altLang="en-US" sz="4800" b="1" dirty="0">
              <a:solidFill>
                <a:schemeClr val="bg1"/>
              </a:solidFill>
              <a:latin typeface="微软雅黑" pitchFamily="34" charset="-122"/>
              <a:ea typeface="微软雅黑" pitchFamily="34" charset="-122"/>
              <a:cs typeface="+mj-cs"/>
            </a:endParaRPr>
          </a:p>
        </p:txBody>
      </p:sp>
      <p:sp>
        <p:nvSpPr>
          <p:cNvPr id="2" name="标题 1"/>
          <p:cNvSpPr>
            <a:spLocks noGrp="1"/>
          </p:cNvSpPr>
          <p:nvPr>
            <p:ph type="title"/>
          </p:nvPr>
        </p:nvSpPr>
        <p:spPr>
          <a:xfrm>
            <a:off x="107504" y="116632"/>
            <a:ext cx="8229600" cy="1143000"/>
          </a:xfrm>
        </p:spPr>
        <p:txBody>
          <a:bodyPr>
            <a:normAutofit/>
          </a:bodyPr>
          <a:lstStyle>
            <a:lvl1pPr algn="l">
              <a:defRPr sz="4000">
                <a:solidFill>
                  <a:schemeClr val="bg1"/>
                </a:solidFill>
                <a:latin typeface="Arial" pitchFamily="34" charset="0"/>
                <a:cs typeface="Arial" pitchFamily="34" charset="0"/>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4"/>
          <p:cNvSpPr>
            <a:spLocks noGrp="1"/>
          </p:cNvSpPr>
          <p:nvPr>
            <p:ph type="ftr" sz="quarter" idx="11"/>
          </p:nvPr>
        </p:nvSpPr>
        <p:spPr>
          <a:xfrm>
            <a:off x="2590800" y="6356349"/>
            <a:ext cx="3717032" cy="365125"/>
          </a:xfrm>
          <a:prstGeom prst="rect">
            <a:avLst/>
          </a:prstGeom>
        </p:spPr>
        <p:txBody>
          <a:bodyPr/>
          <a:lstStyle>
            <a:lvl1pPr>
              <a:defRPr/>
            </a:lvl1pPr>
          </a:lstStyle>
          <a:p>
            <a:pPr>
              <a:defRPr/>
            </a:pPr>
            <a:r>
              <a:rPr lang="en-US" altLang="zh-CN" dirty="0"/>
              <a:t>SIGINI--https://dianshenseu.github.io/year-archive/</a:t>
            </a:r>
          </a:p>
        </p:txBody>
      </p:sp>
      <p:sp>
        <p:nvSpPr>
          <p:cNvPr id="7"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7C9F73BD-9E48-4CD7-BA59-E2C9AA38062A}" type="slidenum">
              <a:rPr lang="zh-CN" altLang="en-US"/>
              <a:pPr>
                <a:defRPr/>
              </a:pPr>
              <a:t>‹#›</a:t>
            </a:fld>
            <a:endParaRPr lang="en-US" altLang="zh-CN"/>
          </a:p>
        </p:txBody>
      </p:sp>
    </p:spTree>
    <p:extLst>
      <p:ext uri="{BB962C8B-B14F-4D97-AF65-F5344CB8AC3E}">
        <p14:creationId xmlns:p14="http://schemas.microsoft.com/office/powerpoint/2010/main" val="27047932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ltLang="zh-CN"/>
          </a:p>
        </p:txBody>
      </p:sp>
      <p:sp>
        <p:nvSpPr>
          <p:cNvPr id="5"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altLang="zh-CN"/>
              <a:t>www.1ppt.com</a:t>
            </a:r>
          </a:p>
        </p:txBody>
      </p:sp>
      <p:sp>
        <p:nvSpPr>
          <p:cNvPr id="6"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83A4F965-022A-49CE-BF09-2CEE56C360C3}" type="slidenum">
              <a:rPr lang="zh-CN" altLang="en-US"/>
              <a:pPr>
                <a:defRPr/>
              </a:pPr>
              <a:t>‹#›</a:t>
            </a:fld>
            <a:endParaRPr lang="en-US" altLang="zh-CN"/>
          </a:p>
        </p:txBody>
      </p:sp>
    </p:spTree>
    <p:extLst>
      <p:ext uri="{BB962C8B-B14F-4D97-AF65-F5344CB8AC3E}">
        <p14:creationId xmlns:p14="http://schemas.microsoft.com/office/powerpoint/2010/main" val="17866793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ltLang="zh-CN"/>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altLang="zh-CN"/>
              <a:t>www.1ppt.com</a:t>
            </a:r>
          </a:p>
        </p:txBody>
      </p:sp>
      <p:sp>
        <p:nvSpPr>
          <p:cNvPr id="7"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FCF6426E-AC92-4A19-A270-0F53D626B2FF}" type="slidenum">
              <a:rPr lang="zh-CN" altLang="en-US"/>
              <a:pPr>
                <a:defRPr/>
              </a:pPr>
              <a:t>‹#›</a:t>
            </a:fld>
            <a:endParaRPr lang="en-US" altLang="zh-CN"/>
          </a:p>
        </p:txBody>
      </p:sp>
    </p:spTree>
    <p:extLst>
      <p:ext uri="{BB962C8B-B14F-4D97-AF65-F5344CB8AC3E}">
        <p14:creationId xmlns:p14="http://schemas.microsoft.com/office/powerpoint/2010/main" val="3728298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ltLang="zh-CN"/>
          </a:p>
        </p:txBody>
      </p:sp>
      <p:sp>
        <p:nvSpPr>
          <p:cNvPr id="8"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altLang="zh-CN"/>
              <a:t>www.1ppt.com</a:t>
            </a:r>
          </a:p>
        </p:txBody>
      </p:sp>
      <p:sp>
        <p:nvSpPr>
          <p:cNvPr id="9"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4EA781BB-81AF-4B15-BC00-AA895F2A5485}" type="slidenum">
              <a:rPr lang="zh-CN" altLang="en-US"/>
              <a:pPr>
                <a:defRPr/>
              </a:pPr>
              <a:t>‹#›</a:t>
            </a:fld>
            <a:endParaRPr lang="en-US" altLang="zh-CN"/>
          </a:p>
        </p:txBody>
      </p:sp>
    </p:spTree>
    <p:extLst>
      <p:ext uri="{BB962C8B-B14F-4D97-AF65-F5344CB8AC3E}">
        <p14:creationId xmlns:p14="http://schemas.microsoft.com/office/powerpoint/2010/main" val="41731052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ltLang="zh-CN"/>
          </a:p>
        </p:txBody>
      </p:sp>
      <p:sp>
        <p:nvSpPr>
          <p:cNvPr id="4"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altLang="zh-CN"/>
              <a:t>www.1ppt.com</a:t>
            </a:r>
          </a:p>
        </p:txBody>
      </p:sp>
      <p:sp>
        <p:nvSpPr>
          <p:cNvPr id="5"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B7460E49-C656-42D4-86BB-59E8743D0820}" type="slidenum">
              <a:rPr lang="zh-CN" altLang="en-US"/>
              <a:pPr>
                <a:defRPr/>
              </a:pPr>
              <a:t>‹#›</a:t>
            </a:fld>
            <a:endParaRPr lang="en-US" altLang="zh-CN"/>
          </a:p>
        </p:txBody>
      </p:sp>
    </p:spTree>
    <p:extLst>
      <p:ext uri="{BB962C8B-B14F-4D97-AF65-F5344CB8AC3E}">
        <p14:creationId xmlns:p14="http://schemas.microsoft.com/office/powerpoint/2010/main" val="13593792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ltLang="zh-CN"/>
          </a:p>
        </p:txBody>
      </p:sp>
      <p:sp>
        <p:nvSpPr>
          <p:cNvPr id="3"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altLang="zh-CN"/>
              <a:t>www.1ppt.com</a:t>
            </a:r>
          </a:p>
        </p:txBody>
      </p:sp>
      <p:sp>
        <p:nvSpPr>
          <p:cNvPr id="4"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5ED65A4C-02D2-4C3E-8A99-D1258FD77654}" type="slidenum">
              <a:rPr lang="zh-CN" altLang="en-US"/>
              <a:pPr>
                <a:defRPr/>
              </a:pPr>
              <a:t>‹#›</a:t>
            </a:fld>
            <a:endParaRPr lang="en-US" altLang="zh-CN"/>
          </a:p>
        </p:txBody>
      </p:sp>
    </p:spTree>
    <p:extLst>
      <p:ext uri="{BB962C8B-B14F-4D97-AF65-F5344CB8AC3E}">
        <p14:creationId xmlns:p14="http://schemas.microsoft.com/office/powerpoint/2010/main" val="17203450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ltLang="zh-CN"/>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altLang="zh-CN"/>
              <a:t>www.1ppt.com</a:t>
            </a:r>
          </a:p>
        </p:txBody>
      </p:sp>
      <p:sp>
        <p:nvSpPr>
          <p:cNvPr id="7"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3BB29ADC-3CE7-4230-AA6F-F224676DF94F}" type="slidenum">
              <a:rPr lang="zh-CN" altLang="en-US"/>
              <a:pPr>
                <a:defRPr/>
              </a:pPr>
              <a:t>‹#›</a:t>
            </a:fld>
            <a:endParaRPr lang="en-US" altLang="zh-CN"/>
          </a:p>
        </p:txBody>
      </p:sp>
    </p:spTree>
    <p:extLst>
      <p:ext uri="{BB962C8B-B14F-4D97-AF65-F5344CB8AC3E}">
        <p14:creationId xmlns:p14="http://schemas.microsoft.com/office/powerpoint/2010/main" val="13839664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日期占位符 3"/>
          <p:cNvSpPr>
            <a:spLocks noGrp="1"/>
          </p:cNvSpPr>
          <p:nvPr>
            <p:ph type="dt" sz="half" idx="10"/>
          </p:nvPr>
        </p:nvSpPr>
        <p:spPr>
          <a:xfrm>
            <a:off x="457200" y="6356350"/>
            <a:ext cx="2133600" cy="365125"/>
          </a:xfrm>
          <a:prstGeom prst="rect">
            <a:avLst/>
          </a:prstGeom>
        </p:spPr>
        <p:txBody>
          <a:bodyPr/>
          <a:lstStyle>
            <a:lvl1pPr>
              <a:defRPr/>
            </a:lvl1pPr>
          </a:lstStyle>
          <a:p>
            <a:pPr>
              <a:defRPr/>
            </a:pPr>
            <a:endParaRPr lang="en-US" altLang="zh-CN"/>
          </a:p>
        </p:txBody>
      </p:sp>
      <p:sp>
        <p:nvSpPr>
          <p:cNvPr id="6" name="页脚占位符 4"/>
          <p:cNvSpPr>
            <a:spLocks noGrp="1"/>
          </p:cNvSpPr>
          <p:nvPr>
            <p:ph type="ftr" sz="quarter" idx="11"/>
          </p:nvPr>
        </p:nvSpPr>
        <p:spPr>
          <a:xfrm>
            <a:off x="3124200" y="6356350"/>
            <a:ext cx="2895600" cy="365125"/>
          </a:xfrm>
          <a:prstGeom prst="rect">
            <a:avLst/>
          </a:prstGeom>
        </p:spPr>
        <p:txBody>
          <a:bodyPr/>
          <a:lstStyle>
            <a:lvl1pPr>
              <a:defRPr/>
            </a:lvl1pPr>
          </a:lstStyle>
          <a:p>
            <a:pPr>
              <a:defRPr/>
            </a:pPr>
            <a:r>
              <a:rPr lang="en-US" altLang="zh-CN"/>
              <a:t>www.1ppt.com</a:t>
            </a:r>
          </a:p>
        </p:txBody>
      </p:sp>
      <p:sp>
        <p:nvSpPr>
          <p:cNvPr id="7" name="灯片编号占位符 5"/>
          <p:cNvSpPr>
            <a:spLocks noGrp="1"/>
          </p:cNvSpPr>
          <p:nvPr>
            <p:ph type="sldNum" sz="quarter" idx="12"/>
          </p:nvPr>
        </p:nvSpPr>
        <p:spPr>
          <a:xfrm>
            <a:off x="6553200" y="6356350"/>
            <a:ext cx="2133600" cy="365125"/>
          </a:xfrm>
          <a:prstGeom prst="rect">
            <a:avLst/>
          </a:prstGeom>
        </p:spPr>
        <p:txBody>
          <a:bodyPr/>
          <a:lstStyle>
            <a:lvl1pPr>
              <a:defRPr/>
            </a:lvl1pPr>
          </a:lstStyle>
          <a:p>
            <a:pPr>
              <a:defRPr/>
            </a:pPr>
            <a:fld id="{EDC0F243-8E6B-4191-A783-9A55A9D1B450}" type="slidenum">
              <a:rPr lang="zh-CN" altLang="en-US"/>
              <a:pPr>
                <a:defRPr/>
              </a:pPr>
              <a:t>‹#›</a:t>
            </a:fld>
            <a:endParaRPr lang="en-US" altLang="zh-CN"/>
          </a:p>
        </p:txBody>
      </p:sp>
    </p:spTree>
    <p:extLst>
      <p:ext uri="{BB962C8B-B14F-4D97-AF65-F5344CB8AC3E}">
        <p14:creationId xmlns:p14="http://schemas.microsoft.com/office/powerpoint/2010/main" val="13645926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页脚占位符 4"/>
          <p:cNvSpPr>
            <a:spLocks noGrp="1"/>
          </p:cNvSpPr>
          <p:nvPr>
            <p:ph type="ftr" sz="quarter" idx="3"/>
          </p:nvPr>
        </p:nvSpPr>
        <p:spPr>
          <a:xfrm>
            <a:off x="457200" y="6356349"/>
            <a:ext cx="5850632" cy="365125"/>
          </a:xfrm>
          <a:prstGeom prst="rect">
            <a:avLst/>
          </a:prstGeom>
        </p:spPr>
        <p:txBody>
          <a:bodyPr/>
          <a:lstStyle>
            <a:lvl1pPr>
              <a:defRPr sz="1600"/>
            </a:lvl1pPr>
          </a:lstStyle>
          <a:p>
            <a:pPr>
              <a:defRPr/>
            </a:pPr>
            <a:r>
              <a:rPr lang="en-US" altLang="zh-CN" dirty="0"/>
              <a:t>SIGINI--https://dianshenseu.github.io/year-archive/</a:t>
            </a:r>
          </a:p>
        </p:txBody>
      </p:sp>
      <p:sp>
        <p:nvSpPr>
          <p:cNvPr id="8" name="灯片编号占位符 5"/>
          <p:cNvSpPr>
            <a:spLocks noGrp="1"/>
          </p:cNvSpPr>
          <p:nvPr>
            <p:ph type="sldNum" sz="quarter" idx="4"/>
          </p:nvPr>
        </p:nvSpPr>
        <p:spPr>
          <a:xfrm>
            <a:off x="6553200" y="6356350"/>
            <a:ext cx="2133600" cy="365125"/>
          </a:xfrm>
          <a:prstGeom prst="rect">
            <a:avLst/>
          </a:prstGeom>
        </p:spPr>
        <p:txBody>
          <a:bodyPr/>
          <a:lstStyle>
            <a:lvl1pPr>
              <a:defRPr/>
            </a:lvl1pPr>
          </a:lstStyle>
          <a:p>
            <a:pPr>
              <a:defRPr/>
            </a:pPr>
            <a:fld id="{7C9F73BD-9E48-4CD7-BA59-E2C9AA38062A}" type="slidenum">
              <a:rPr lang="zh-CN" altLang="en-US"/>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4582" r:id="rId1"/>
    <p:sldLayoutId id="2147484602" r:id="rId2"/>
    <p:sldLayoutId id="2147484583" r:id="rId3"/>
    <p:sldLayoutId id="2147484584" r:id="rId4"/>
    <p:sldLayoutId id="2147484585" r:id="rId5"/>
    <p:sldLayoutId id="2147484586" r:id="rId6"/>
    <p:sldLayoutId id="2147484587" r:id="rId7"/>
    <p:sldLayoutId id="2147484588" r:id="rId8"/>
    <p:sldLayoutId id="2147484589" r:id="rId9"/>
    <p:sldLayoutId id="2147484590" r:id="rId10"/>
    <p:sldLayoutId id="2147484591" r:id="rId11"/>
  </p:sldLayoutIdLst>
  <p:hf hdr="0" ftr="0" dt="0"/>
  <p:txStyles>
    <p:titleStyle>
      <a:lvl1pPr algn="ctr" rtl="0" eaLnBrk="0" fontAlgn="base" hangingPunct="0">
        <a:spcBef>
          <a:spcPct val="0"/>
        </a:spcBef>
        <a:spcAft>
          <a:spcPct val="0"/>
        </a:spcAft>
        <a:defRPr sz="4400" kern="1200">
          <a:solidFill>
            <a:schemeClr val="tx1"/>
          </a:solidFill>
          <a:latin typeface="+mj-lt"/>
          <a:ea typeface="+mj-ea"/>
          <a:cs typeface="+mj-cs"/>
        </a:defRPr>
      </a:lvl1pPr>
      <a:lvl2pPr algn="ctr" rtl="0" eaLnBrk="0" fontAlgn="base" hangingPunct="0">
        <a:spcBef>
          <a:spcPct val="0"/>
        </a:spcBef>
        <a:spcAft>
          <a:spcPct val="0"/>
        </a:spcAft>
        <a:defRPr sz="4400">
          <a:solidFill>
            <a:schemeClr val="tx1"/>
          </a:solidFill>
          <a:latin typeface="Calibri" panose="020F0502020204030204" pitchFamily="34" charset="0"/>
        </a:defRPr>
      </a:lvl2pPr>
      <a:lvl3pPr algn="ctr" rtl="0" eaLnBrk="0" fontAlgn="base" hangingPunct="0">
        <a:spcBef>
          <a:spcPct val="0"/>
        </a:spcBef>
        <a:spcAft>
          <a:spcPct val="0"/>
        </a:spcAft>
        <a:defRPr sz="4400">
          <a:solidFill>
            <a:schemeClr val="tx1"/>
          </a:solidFill>
          <a:latin typeface="Calibri" panose="020F0502020204030204" pitchFamily="34" charset="0"/>
        </a:defRPr>
      </a:lvl3pPr>
      <a:lvl4pPr algn="ctr" rtl="0" eaLnBrk="0" fontAlgn="base" hangingPunct="0">
        <a:spcBef>
          <a:spcPct val="0"/>
        </a:spcBef>
        <a:spcAft>
          <a:spcPct val="0"/>
        </a:spcAft>
        <a:defRPr sz="4400">
          <a:solidFill>
            <a:schemeClr val="tx1"/>
          </a:solidFill>
          <a:latin typeface="Calibri" panose="020F0502020204030204" pitchFamily="34" charset="0"/>
        </a:defRPr>
      </a:lvl4pPr>
      <a:lvl5pPr algn="ctr" rtl="0" eaLnBrk="0" fontAlgn="base" hangingPunct="0">
        <a:spcBef>
          <a:spcPct val="0"/>
        </a:spcBef>
        <a:spcAft>
          <a:spcPct val="0"/>
        </a:spcAft>
        <a:defRPr sz="4400">
          <a:solidFill>
            <a:schemeClr val="tx1"/>
          </a:solidFill>
          <a:latin typeface="Calibri" panose="020F0502020204030204" pitchFamily="34" charset="0"/>
        </a:defRPr>
      </a:lvl5pPr>
      <a:lvl6pPr marL="457200" algn="ctr" rtl="0" fontAlgn="base">
        <a:spcBef>
          <a:spcPct val="0"/>
        </a:spcBef>
        <a:spcAft>
          <a:spcPct val="0"/>
        </a:spcAft>
        <a:defRPr sz="4400">
          <a:solidFill>
            <a:schemeClr val="tx1"/>
          </a:solidFill>
          <a:latin typeface="Calibri" panose="020F0502020204030204" pitchFamily="34" charset="0"/>
        </a:defRPr>
      </a:lvl6pPr>
      <a:lvl7pPr marL="914400" algn="ctr" rtl="0" fontAlgn="base">
        <a:spcBef>
          <a:spcPct val="0"/>
        </a:spcBef>
        <a:spcAft>
          <a:spcPct val="0"/>
        </a:spcAft>
        <a:defRPr sz="4400">
          <a:solidFill>
            <a:schemeClr val="tx1"/>
          </a:solidFill>
          <a:latin typeface="Calibri" panose="020F0502020204030204" pitchFamily="34" charset="0"/>
        </a:defRPr>
      </a:lvl7pPr>
      <a:lvl8pPr marL="1371600" algn="ctr" rtl="0" fontAlgn="base">
        <a:spcBef>
          <a:spcPct val="0"/>
        </a:spcBef>
        <a:spcAft>
          <a:spcPct val="0"/>
        </a:spcAft>
        <a:defRPr sz="4400">
          <a:solidFill>
            <a:schemeClr val="tx1"/>
          </a:solidFill>
          <a:latin typeface="Calibri" panose="020F0502020204030204" pitchFamily="34" charset="0"/>
        </a:defRPr>
      </a:lvl8pPr>
      <a:lvl9pPr marL="1828800" algn="ctr" rtl="0" fontAlgn="base">
        <a:spcBef>
          <a:spcPct val="0"/>
        </a:spcBef>
        <a:spcAft>
          <a:spcPct val="0"/>
        </a:spcAft>
        <a:defRPr sz="4400">
          <a:solidFill>
            <a:schemeClr val="tx1"/>
          </a:solidFill>
          <a:latin typeface="Calibri" panose="020F0502020204030204" pitchFamily="34" charset="0"/>
        </a:defRPr>
      </a:lvl9pPr>
    </p:titleStyle>
    <p:bodyStyle>
      <a:lvl1pPr marL="342900" indent="-3429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1pPr>
      <a:lvl2pPr marL="742950" indent="-285750"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panose="020B0604020202020204" pitchFamily="34"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jpe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3"/>
          <p:cNvSpPr txBox="1">
            <a:spLocks/>
          </p:cNvSpPr>
          <p:nvPr/>
        </p:nvSpPr>
        <p:spPr>
          <a:xfrm>
            <a:off x="0" y="1700213"/>
            <a:ext cx="9144000" cy="1944687"/>
          </a:xfrm>
          <a:prstGeom prst="rect">
            <a:avLst/>
          </a:prstGeom>
          <a:solidFill>
            <a:srgbClr val="02409A"/>
          </a:solidFill>
          <a:ln>
            <a:noFill/>
          </a:ln>
          <a:effectLst>
            <a:outerShdw blurRad="44450" dist="27940" dir="5400000" algn="ctr">
              <a:srgbClr val="000000">
                <a:alpha val="32000"/>
              </a:srgbClr>
            </a:outerShdw>
          </a:effectLst>
        </p:spPr>
        <p:txBody>
          <a:bodyPr tIns="0" bIns="0" anchor="ctr"/>
          <a:lstStyle/>
          <a:p>
            <a:pPr algn="ctr" eaLnBrk="1" fontAlgn="auto" hangingPunct="1">
              <a:spcAft>
                <a:spcPts val="0"/>
              </a:spcAft>
              <a:defRPr/>
            </a:pPr>
            <a:endParaRPr lang="zh-CN" altLang="en-US" sz="4800" b="1" dirty="0">
              <a:solidFill>
                <a:schemeClr val="bg1"/>
              </a:solidFill>
              <a:latin typeface="微软雅黑" pitchFamily="34" charset="-122"/>
              <a:ea typeface="微软雅黑" pitchFamily="34" charset="-122"/>
              <a:cs typeface="+mj-cs"/>
            </a:endParaRPr>
          </a:p>
        </p:txBody>
      </p:sp>
      <p:sp>
        <p:nvSpPr>
          <p:cNvPr id="2050" name="Rectangle 2"/>
          <p:cNvSpPr>
            <a:spLocks noGrp="1" noChangeArrowheads="1"/>
          </p:cNvSpPr>
          <p:nvPr>
            <p:ph type="ctrTitle"/>
          </p:nvPr>
        </p:nvSpPr>
        <p:spPr>
          <a:xfrm>
            <a:off x="11113" y="1700213"/>
            <a:ext cx="9132887" cy="1944687"/>
          </a:xfrm>
        </p:spPr>
        <p:txBody>
          <a:bodyPr rtlCol="0">
            <a:normAutofit/>
          </a:bodyPr>
          <a:lstStyle/>
          <a:p>
            <a:r>
              <a:rPr lang="en-US" altLang="zh-CN" sz="3600" dirty="0"/>
              <a:t>Joint Service Caching and Task Offloading for</a:t>
            </a:r>
            <a:br>
              <a:rPr lang="en-US" altLang="zh-CN" sz="3600" dirty="0"/>
            </a:br>
            <a:r>
              <a:rPr lang="en-US" altLang="zh-CN" sz="3600" dirty="0"/>
              <a:t>Mobile Edge Computing in Dense Networks</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pic>
        <p:nvPicPr>
          <p:cNvPr id="6148" name="图片 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634288" y="225425"/>
            <a:ext cx="1258887" cy="1258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9" name="副标题 2"/>
          <p:cNvSpPr>
            <a:spLocks noGrp="1"/>
          </p:cNvSpPr>
          <p:nvPr>
            <p:ph type="subTitle" idx="1"/>
          </p:nvPr>
        </p:nvSpPr>
        <p:spPr>
          <a:xfrm>
            <a:off x="1371600" y="4292600"/>
            <a:ext cx="6400800" cy="1752600"/>
          </a:xfrm>
        </p:spPr>
        <p:txBody>
          <a:bodyPr/>
          <a:lstStyle/>
          <a:p>
            <a:pPr eaLnBrk="1" hangingPunct="1">
              <a:spcAft>
                <a:spcPts val="2400"/>
              </a:spcAft>
            </a:pPr>
            <a:r>
              <a:rPr lang="zh-CN" altLang="en-US" b="1" dirty="0">
                <a:solidFill>
                  <a:srgbClr val="0033CC"/>
                </a:solidFill>
                <a:latin typeface="微软雅黑" panose="020B0503020204020204" pitchFamily="34" charset="-122"/>
                <a:ea typeface="微软雅黑" panose="020B0503020204020204" pitchFamily="34" charset="-122"/>
              </a:rPr>
              <a:t>黄天宇</a:t>
            </a:r>
            <a:endParaRPr lang="en-US" altLang="zh-CN" b="1" dirty="0">
              <a:solidFill>
                <a:srgbClr val="0033CC"/>
              </a:solidFill>
              <a:latin typeface="微软雅黑" panose="020B0503020204020204" pitchFamily="34" charset="-122"/>
              <a:ea typeface="微软雅黑" panose="020B0503020204020204" pitchFamily="34" charset="-122"/>
            </a:endParaRPr>
          </a:p>
          <a:p>
            <a:pPr eaLnBrk="1" hangingPunct="1">
              <a:spcAft>
                <a:spcPts val="2400"/>
              </a:spcAft>
            </a:pPr>
            <a:r>
              <a:rPr lang="en-US" altLang="zh-CN" b="1" dirty="0">
                <a:solidFill>
                  <a:srgbClr val="0033CC"/>
                </a:solidFill>
                <a:latin typeface="微软雅黑" panose="020B0503020204020204" pitchFamily="34" charset="-122"/>
                <a:ea typeface="微软雅黑" panose="020B0503020204020204" pitchFamily="34" charset="-122"/>
              </a:rPr>
              <a:t>2019.7.3</a:t>
            </a:r>
          </a:p>
        </p:txBody>
      </p:sp>
    </p:spTree>
    <p:extLst>
      <p:ext uri="{BB962C8B-B14F-4D97-AF65-F5344CB8AC3E}">
        <p14:creationId xmlns:p14="http://schemas.microsoft.com/office/powerpoint/2010/main" val="17461637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Motivation</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10</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47B68AA6-D4F5-44B2-A2FF-64C3F891E56B}"/>
              </a:ext>
            </a:extLst>
          </p:cNvPr>
          <p:cNvSpPr txBox="1"/>
          <p:nvPr/>
        </p:nvSpPr>
        <p:spPr>
          <a:xfrm>
            <a:off x="323528" y="2459504"/>
            <a:ext cx="8352928" cy="1938992"/>
          </a:xfrm>
          <a:prstGeom prst="rect">
            <a:avLst/>
          </a:prstGeom>
          <a:noFill/>
        </p:spPr>
        <p:txBody>
          <a:bodyPr wrap="square" rtlCol="0">
            <a:spAutoFit/>
          </a:bodyPr>
          <a:lstStyle/>
          <a:p>
            <a:r>
              <a:rPr lang="zh-CN" altLang="en-US" sz="4000" dirty="0"/>
              <a:t>目标：联合进行服务缓存和任务卸载决策，以使计算延迟最小化，同时保持总计算能耗较低。</a:t>
            </a:r>
            <a:endParaRPr lang="zh-CN" altLang="en-US" sz="4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824145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Modeling</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11</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32BC94C1-D4D2-4D0D-B293-925D59C5293B}"/>
                  </a:ext>
                </a:extLst>
              </p:cNvPr>
              <p:cNvSpPr txBox="1"/>
              <p:nvPr/>
            </p:nvSpPr>
            <p:spPr>
              <a:xfrm>
                <a:off x="539552" y="1800354"/>
                <a:ext cx="7275197" cy="2062103"/>
              </a:xfrm>
              <a:prstGeom prst="rect">
                <a:avLst/>
              </a:prstGeom>
              <a:noFill/>
            </p:spPr>
            <p:txBody>
              <a:bodyPr wrap="none" rtlCol="0">
                <a:spAutoFit/>
              </a:bodyPr>
              <a:lstStyle/>
              <a:p>
                <a:r>
                  <a:rPr lang="en-US" altLang="zh-CN" sz="3200" dirty="0">
                    <a:latin typeface="Times New Roman" panose="02020603050405020304" pitchFamily="18" charset="0"/>
                    <a:ea typeface="黑体" panose="02010609060101010101" pitchFamily="49" charset="-122"/>
                    <a:cs typeface="Times New Roman" panose="02020603050405020304" pitchFamily="18" charset="0"/>
                  </a:rPr>
                  <a:t>Network:</a:t>
                </a:r>
              </a:p>
              <a:p>
                <a:r>
                  <a:rPr lang="en-US" altLang="zh-CN" sz="2400" dirty="0"/>
                  <a:t>Num of Base Stations(BS): N</a:t>
                </a:r>
                <a:r>
                  <a:rPr lang="zh-CN" altLang="en-US" sz="2400" dirty="0"/>
                  <a:t>，每个</a:t>
                </a:r>
                <a:r>
                  <a:rPr lang="en-US" altLang="zh-CN" sz="2400" dirty="0"/>
                  <a:t>BS </a:t>
                </a:r>
                <a14:m>
                  <m:oMath xmlns:m="http://schemas.openxmlformats.org/officeDocument/2006/math">
                    <m:r>
                      <a:rPr lang="en-US" altLang="zh-CN" sz="2400" b="0" i="1" smtClean="0">
                        <a:latin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m:t>
                    </m:r>
                    <m:r>
                      <a:rPr lang="zh-CN" altLang="en-US" sz="2400" b="0" i="1" smtClean="0">
                        <a:latin typeface="Cambria Math" panose="02040503050406030204" pitchFamily="18" charset="0"/>
                        <a:ea typeface="Cambria Math" panose="02040503050406030204" pitchFamily="18" charset="0"/>
                      </a:rPr>
                      <m:t>𝒩</m:t>
                    </m:r>
                    <m:r>
                      <a:rPr lang="zh-CN" altLang="en-US" sz="2400" i="1">
                        <a:latin typeface="Cambria Math" panose="02040503050406030204" pitchFamily="18" charset="0"/>
                        <a:ea typeface="Cambria Math" panose="02040503050406030204" pitchFamily="18" charset="0"/>
                      </a:rPr>
                      <m:t>，</m:t>
                    </m:r>
                  </m:oMath>
                </a14:m>
                <a:endParaRPr lang="en-US" altLang="zh-CN" sz="2400" dirty="0"/>
              </a:p>
              <a:p>
                <a:r>
                  <a:rPr lang="en-US" altLang="zh-CN" sz="2400" dirty="0"/>
                  <a:t>Num of Areas: M</a:t>
                </a:r>
                <a:r>
                  <a:rPr lang="zh-CN" altLang="en-US" sz="2400" dirty="0"/>
                  <a:t>，每个地区 </a:t>
                </a:r>
                <a14:m>
                  <m:oMath xmlns:m="http://schemas.openxmlformats.org/officeDocument/2006/math">
                    <m:r>
                      <a:rPr lang="en-US" altLang="zh-CN" sz="2400" b="0" i="1" smtClean="0">
                        <a:latin typeface="Cambria Math" panose="02040503050406030204" pitchFamily="18" charset="0"/>
                      </a:rPr>
                      <m:t>𝑚</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ℳ</m:t>
                    </m:r>
                  </m:oMath>
                </a14:m>
                <a:r>
                  <a:rPr lang="en-US" altLang="zh-CN" sz="2400" dirty="0"/>
                  <a:t>,</a:t>
                </a:r>
              </a:p>
              <a:p>
                <a14:m>
                  <m:oMath xmlns:m="http://schemas.openxmlformats.org/officeDocument/2006/math">
                    <m:sSub>
                      <m:sSubPr>
                        <m:ctrlPr>
                          <a:rPr lang="en-US" altLang="zh-CN" sz="2400" i="1" smtClean="0">
                            <a:latin typeface="Cambria Math" panose="02040503050406030204" pitchFamily="18" charset="0"/>
                          </a:rPr>
                        </m:ctrlPr>
                      </m:sSubPr>
                      <m:e>
                        <m:r>
                          <m:rPr>
                            <m:sty m:val="p"/>
                          </m:rPr>
                          <a:rPr lang="el-GR" altLang="zh-CN" sz="2400" i="1" smtClean="0">
                            <a:latin typeface="Cambria Math" panose="02040503050406030204" pitchFamily="18" charset="0"/>
                            <a:ea typeface="Cambria Math" panose="02040503050406030204" pitchFamily="18" charset="0"/>
                          </a:rPr>
                          <m:t>Β</m:t>
                        </m:r>
                      </m:e>
                      <m:sub>
                        <m:r>
                          <a:rPr lang="en-US" altLang="zh-CN" sz="2400" b="0" i="1" smtClean="0">
                            <a:latin typeface="Cambria Math" panose="02040503050406030204" pitchFamily="18" charset="0"/>
                          </a:rPr>
                          <m:t>𝑚</m:t>
                        </m:r>
                      </m:sub>
                    </m:sSub>
                    <m:r>
                      <a:rPr lang="en-US" altLang="zh-CN" sz="2400" i="1" smtClean="0">
                        <a:latin typeface="Cambria Math" panose="02040503050406030204" pitchFamily="18" charset="0"/>
                        <a:ea typeface="Cambria Math" panose="02040503050406030204" pitchFamily="18" charset="0"/>
                      </a:rPr>
                      <m:t>⊆</m:t>
                    </m:r>
                    <m:r>
                      <a:rPr lang="zh-CN" altLang="en-US" sz="2400" i="1" smtClean="0">
                        <a:latin typeface="Cambria Math" panose="02040503050406030204" pitchFamily="18" charset="0"/>
                        <a:ea typeface="Cambria Math" panose="02040503050406030204" pitchFamily="18" charset="0"/>
                      </a:rPr>
                      <m:t>𝒩</m:t>
                    </m:r>
                  </m:oMath>
                </a14:m>
                <a:r>
                  <a:rPr lang="zh-CN" altLang="en-US" sz="2400" dirty="0"/>
                  <a:t>表示区域 </a:t>
                </a:r>
                <a14:m>
                  <m:oMath xmlns:m="http://schemas.openxmlformats.org/officeDocument/2006/math">
                    <m:r>
                      <a:rPr lang="en-US" altLang="zh-CN" sz="2400" b="0" i="1" smtClean="0">
                        <a:latin typeface="Cambria Math" panose="02040503050406030204" pitchFamily="18" charset="0"/>
                      </a:rPr>
                      <m:t>𝑚</m:t>
                    </m:r>
                  </m:oMath>
                </a14:m>
                <a:r>
                  <a:rPr lang="zh-CN" altLang="en-US" sz="2400" dirty="0"/>
                  <a:t> 中可以连接到的</a:t>
                </a:r>
                <a:r>
                  <a:rPr lang="en-US" altLang="zh-CN" sz="2400" dirty="0"/>
                  <a:t>BS</a:t>
                </a:r>
                <a:r>
                  <a:rPr lang="zh-CN" altLang="en-US" sz="2400" dirty="0"/>
                  <a:t>，</a:t>
                </a:r>
                <a:endParaRPr lang="en-US" altLang="zh-CN" sz="2400" dirty="0"/>
              </a:p>
              <a:p>
                <a:r>
                  <a:rPr lang="en-US" altLang="zh-CN" sz="2400" dirty="0"/>
                  <a:t>BS </a:t>
                </a:r>
                <a14:m>
                  <m:oMath xmlns:m="http://schemas.openxmlformats.org/officeDocument/2006/math">
                    <m:r>
                      <a:rPr lang="en-US" altLang="zh-CN" sz="2400" b="0" i="1" smtClean="0">
                        <a:latin typeface="Cambria Math" panose="02040503050406030204" pitchFamily="18" charset="0"/>
                      </a:rPr>
                      <m:t>𝑛</m:t>
                    </m:r>
                  </m:oMath>
                </a14:m>
                <a:r>
                  <a:rPr lang="zh-CN" altLang="en-US" sz="2400" dirty="0"/>
                  <a:t>的内存空间为</a:t>
                </a:r>
                <a14:m>
                  <m:oMath xmlns:m="http://schemas.openxmlformats.org/officeDocument/2006/math">
                    <m:r>
                      <a:rPr lang="en-US" altLang="zh-CN" sz="2400" b="0" i="0" smtClean="0">
                        <a:latin typeface="Cambria Math" panose="02040503050406030204" pitchFamily="18" charset="0"/>
                      </a:rPr>
                      <m:t> </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𝐶</m:t>
                        </m:r>
                      </m:e>
                      <m:sub>
                        <m:r>
                          <a:rPr lang="en-US" altLang="zh-CN" sz="2400" i="1">
                            <a:latin typeface="Cambria Math" panose="02040503050406030204" pitchFamily="18" charset="0"/>
                          </a:rPr>
                          <m:t>𝑛</m:t>
                        </m:r>
                      </m:sub>
                    </m:sSub>
                  </m:oMath>
                </a14:m>
                <a:r>
                  <a:rPr lang="zh-CN" altLang="en-US" sz="2400" dirty="0"/>
                  <a:t>，</a:t>
                </a:r>
                <a:r>
                  <a:rPr lang="en-US" altLang="zh-CN" sz="2400" dirty="0"/>
                  <a:t>CPU</a:t>
                </a:r>
                <a:r>
                  <a:rPr lang="zh-CN" altLang="en-US" sz="2400" dirty="0"/>
                  <a:t>频率为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𝑛</m:t>
                        </m:r>
                      </m:sub>
                    </m:sSub>
                  </m:oMath>
                </a14:m>
                <a:r>
                  <a:rPr lang="zh-CN" altLang="en-US" sz="2400" dirty="0"/>
                  <a:t>（周期</a:t>
                </a:r>
                <a:r>
                  <a:rPr lang="en-US" altLang="zh-CN" sz="2400" dirty="0"/>
                  <a:t>/</a:t>
                </a:r>
                <a:r>
                  <a:rPr lang="zh-CN" altLang="en-US" sz="2400" dirty="0"/>
                  <a:t>秒）。</a:t>
                </a:r>
              </a:p>
            </p:txBody>
          </p:sp>
        </mc:Choice>
        <mc:Fallback xmlns="">
          <p:sp>
            <p:nvSpPr>
              <p:cNvPr id="2" name="文本框 1">
                <a:extLst>
                  <a:ext uri="{FF2B5EF4-FFF2-40B4-BE49-F238E27FC236}">
                    <a16:creationId xmlns:a16="http://schemas.microsoft.com/office/drawing/2014/main" id="{32BC94C1-D4D2-4D0D-B293-925D59C5293B}"/>
                  </a:ext>
                </a:extLst>
              </p:cNvPr>
              <p:cNvSpPr txBox="1">
                <a:spLocks noRot="1" noChangeAspect="1" noMove="1" noResize="1" noEditPoints="1" noAdjustHandles="1" noChangeArrowheads="1" noChangeShapeType="1" noTextEdit="1"/>
              </p:cNvSpPr>
              <p:nvPr/>
            </p:nvSpPr>
            <p:spPr>
              <a:xfrm>
                <a:off x="539552" y="1800354"/>
                <a:ext cx="7275197" cy="2062103"/>
              </a:xfrm>
              <a:prstGeom prst="rect">
                <a:avLst/>
              </a:prstGeom>
              <a:blipFill>
                <a:blip r:embed="rId4"/>
                <a:stretch>
                  <a:fillRect l="-2179" t="-4130" r="-335" b="-59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37D4B87A-5100-4DA0-9594-4B5AEBDA34F0}"/>
                  </a:ext>
                </a:extLst>
              </p:cNvPr>
              <p:cNvSpPr txBox="1"/>
              <p:nvPr/>
            </p:nvSpPr>
            <p:spPr>
              <a:xfrm>
                <a:off x="539552" y="3973069"/>
                <a:ext cx="7797998" cy="2512098"/>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Service:</a:t>
                </a:r>
              </a:p>
              <a:p>
                <a:r>
                  <a:rPr lang="en-US" altLang="zh-CN" sz="2400" dirty="0"/>
                  <a:t>Num of Service: K</a:t>
                </a:r>
                <a:r>
                  <a:rPr lang="zh-CN" altLang="en-US" sz="2400" dirty="0"/>
                  <a:t>，每个服务</a:t>
                </a:r>
                <a14:m>
                  <m:oMath xmlns:m="http://schemas.openxmlformats.org/officeDocument/2006/math">
                    <m:r>
                      <a:rPr lang="en-US" altLang="zh-CN" sz="2400" b="0" i="1" smtClean="0">
                        <a:latin typeface="Cambria Math" panose="02040503050406030204" pitchFamily="18" charset="0"/>
                      </a:rPr>
                      <m:t>𝑘</m:t>
                    </m:r>
                    <m:r>
                      <a:rPr lang="en-US" altLang="zh-CN" sz="2400" b="0" i="1" smtClean="0">
                        <a:latin typeface="Cambria Math" panose="02040503050406030204" pitchFamily="18" charset="0"/>
                        <a:ea typeface="Cambria Math" panose="02040503050406030204" pitchFamily="18" charset="0"/>
                      </a:rPr>
                      <m:t>∈</m:t>
                    </m:r>
                    <m:r>
                      <a:rPr lang="zh-CN" altLang="en-US" sz="2400" b="0" i="1" smtClean="0">
                        <a:latin typeface="Cambria Math" panose="02040503050406030204" pitchFamily="18" charset="0"/>
                      </a:rPr>
                      <m:t>𝒦</m:t>
                    </m:r>
                  </m:oMath>
                </a14:m>
                <a:r>
                  <a:rPr lang="en-US" altLang="zh-CN" sz="2400" dirty="0"/>
                  <a:t> </a:t>
                </a:r>
                <a:r>
                  <a:rPr lang="zh-CN" altLang="en-US" sz="2400" dirty="0"/>
                  <a:t>；</a:t>
                </a:r>
                <a:endParaRPr lang="en-US" altLang="zh-CN" sz="2400" dirty="0"/>
              </a:p>
              <a:p>
                <a:r>
                  <a:rPr lang="zh-CN" altLang="en-US" sz="2400" dirty="0"/>
                  <a:t>服务 </a:t>
                </a:r>
                <a14:m>
                  <m:oMath xmlns:m="http://schemas.openxmlformats.org/officeDocument/2006/math">
                    <m:r>
                      <a:rPr lang="en-US" altLang="zh-CN" sz="2400" b="0" i="1" smtClean="0">
                        <a:latin typeface="Cambria Math" panose="02040503050406030204" pitchFamily="18" charset="0"/>
                      </a:rPr>
                      <m:t>𝑘</m:t>
                    </m:r>
                  </m:oMath>
                </a14:m>
                <a:r>
                  <a:rPr lang="zh-CN" altLang="en-US" sz="2400" dirty="0"/>
                  <a:t> 所需存储空间为 </a:t>
                </a:r>
                <a14:m>
                  <m:oMath xmlns:m="http://schemas.openxmlformats.org/officeDocument/2006/math">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𝑘</m:t>
                        </m:r>
                      </m:sub>
                    </m:sSub>
                  </m:oMath>
                </a14:m>
                <a:r>
                  <a:rPr lang="zh-CN" altLang="en-US" sz="2400" dirty="0"/>
                  <a:t> ，每个时间片到达的任务数服从以 </a:t>
                </a:r>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𝜇</m:t>
                        </m:r>
                      </m:e>
                      <m:sub>
                        <m:r>
                          <a:rPr lang="en-US" altLang="zh-CN" sz="2400" b="0" i="1" smtClean="0">
                            <a:latin typeface="Cambria Math" panose="02040503050406030204" pitchFamily="18" charset="0"/>
                          </a:rPr>
                          <m:t>𝑘</m:t>
                        </m:r>
                      </m:sub>
                    </m:sSub>
                  </m:oMath>
                </a14:m>
                <a:r>
                  <a:rPr lang="zh-CN" altLang="en-US" sz="2400" dirty="0"/>
                  <a:t> 为均值的泊松分布；</a:t>
                </a:r>
                <a:endParaRPr lang="en-US" altLang="zh-CN" sz="2400" dirty="0"/>
              </a:p>
              <a:p>
                <a:r>
                  <a:rPr lang="zh-CN" altLang="en-US" sz="2400" dirty="0"/>
                  <a:t>服务 </a:t>
                </a:r>
                <a14:m>
                  <m:oMath xmlns:m="http://schemas.openxmlformats.org/officeDocument/2006/math">
                    <m:r>
                      <a:rPr lang="en-US" altLang="zh-CN" sz="2400" i="1">
                        <a:latin typeface="Cambria Math" panose="02040503050406030204" pitchFamily="18" charset="0"/>
                      </a:rPr>
                      <m:t>𝑘</m:t>
                    </m:r>
                  </m:oMath>
                </a14:m>
                <a:r>
                  <a:rPr lang="zh-CN" altLang="en-US" sz="2400" dirty="0"/>
                  <a:t> 在时间片 </a:t>
                </a:r>
                <a14:m>
                  <m:oMath xmlns:m="http://schemas.openxmlformats.org/officeDocument/2006/math">
                    <m:r>
                      <a:rPr lang="en-US" altLang="zh-CN" sz="2400" b="0" i="1" dirty="0" smtClean="0">
                        <a:latin typeface="Cambria Math" panose="02040503050406030204" pitchFamily="18" charset="0"/>
                      </a:rPr>
                      <m:t>𝑡</m:t>
                    </m:r>
                  </m:oMath>
                </a14:m>
                <a:r>
                  <a:rPr lang="zh-CN" altLang="en-US" sz="2400" dirty="0"/>
                  <a:t> 的计算需求为 </a:t>
                </a:r>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𝑘</m:t>
                        </m:r>
                      </m:sub>
                      <m:sup>
                        <m:r>
                          <a:rPr lang="en-US" altLang="zh-CN" sz="2400" b="0" i="1" smtClean="0">
                            <a:latin typeface="Cambria Math" panose="02040503050406030204" pitchFamily="18" charset="0"/>
                          </a:rPr>
                          <m:t>𝑡</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𝑑</m:t>
                        </m:r>
                      </m:e>
                      <m:sub>
                        <m:r>
                          <a:rPr lang="en-US" altLang="zh-CN" sz="2400" i="1">
                            <a:latin typeface="Cambria Math" panose="02040503050406030204" pitchFamily="18" charset="0"/>
                          </a:rPr>
                          <m:t>𝑘</m:t>
                        </m:r>
                        <m:r>
                          <a:rPr lang="en-US" altLang="zh-CN" sz="2400" b="0" i="1" smtClean="0">
                            <a:latin typeface="Cambria Math" panose="02040503050406030204" pitchFamily="18" charset="0"/>
                          </a:rPr>
                          <m:t>,1</m:t>
                        </m:r>
                      </m:sub>
                      <m:sup>
                        <m:r>
                          <a:rPr lang="en-US" altLang="zh-CN" sz="2400" i="1">
                            <a:latin typeface="Cambria Math" panose="02040503050406030204" pitchFamily="18" charset="0"/>
                          </a:rPr>
                          <m:t>𝑡</m:t>
                        </m:r>
                      </m:sup>
                    </m:sSubSup>
                    <m:r>
                      <a:rPr lang="en-US" altLang="zh-CN" sz="2400" b="0" i="1" smtClean="0">
                        <a:latin typeface="Cambria Math" panose="02040503050406030204" pitchFamily="18" charset="0"/>
                      </a:rPr>
                      <m:t>,</m:t>
                    </m:r>
                    <m:r>
                      <a:rPr lang="en-US" altLang="zh-CN" sz="2400" i="1">
                        <a:latin typeface="Cambria Math" panose="02040503050406030204" pitchFamily="18" charset="0"/>
                      </a:rPr>
                      <m:t>·</m:t>
                    </m:r>
                    <m:r>
                      <a:rPr lang="en-US" altLang="zh-CN" sz="2400" i="1" smtClean="0">
                        <a:latin typeface="Cambria Math" panose="02040503050406030204" pitchFamily="18" charset="0"/>
                      </a:rPr>
                      <m:t>·</m:t>
                    </m:r>
                    <m:r>
                      <a:rPr lang="en-US" altLang="zh-CN" sz="2400" i="1">
                        <a:latin typeface="Cambria Math" panose="02040503050406030204" pitchFamily="18" charset="0"/>
                      </a:rPr>
                      <m:t>·</m:t>
                    </m:r>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𝑑</m:t>
                        </m:r>
                      </m:e>
                      <m:sub>
                        <m:r>
                          <a:rPr lang="en-US" altLang="zh-CN" sz="2400" i="1">
                            <a:latin typeface="Cambria Math" panose="02040503050406030204" pitchFamily="18" charset="0"/>
                          </a:rPr>
                          <m:t>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𝑀</m:t>
                        </m:r>
                      </m:sub>
                      <m:sup>
                        <m:r>
                          <a:rPr lang="en-US" altLang="zh-CN" sz="2400" i="1">
                            <a:latin typeface="Cambria Math" panose="02040503050406030204" pitchFamily="18" charset="0"/>
                          </a:rPr>
                          <m:t>𝑡</m:t>
                        </m:r>
                      </m:sup>
                    </m:sSubSup>
                    <m:r>
                      <a:rPr lang="en-US" altLang="zh-CN" sz="2400" b="0" i="1" smtClean="0">
                        <a:latin typeface="Cambria Math" panose="02040503050406030204" pitchFamily="18" charset="0"/>
                      </a:rPr>
                      <m:t>)</m:t>
                    </m:r>
                  </m:oMath>
                </a14:m>
                <a:r>
                  <a:rPr lang="zh-CN" altLang="en-US" sz="2400" dirty="0"/>
                  <a:t>，</a:t>
                </a:r>
                <a:r>
                  <a:rPr lang="en-US" altLang="zh-CN" sz="2400" dirty="0"/>
                  <a:t> </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𝑑</m:t>
                        </m:r>
                      </m:e>
                      <m:sub>
                        <m:r>
                          <a:rPr lang="en-US" altLang="zh-CN" sz="2400" i="1">
                            <a:latin typeface="Cambria Math" panose="02040503050406030204" pitchFamily="18" charset="0"/>
                          </a:rPr>
                          <m:t>𝑘</m:t>
                        </m:r>
                        <m:r>
                          <a:rPr lang="en-US" altLang="zh-CN" sz="2400" i="1">
                            <a:latin typeface="Cambria Math" panose="02040503050406030204" pitchFamily="18" charset="0"/>
                          </a:rPr>
                          <m:t>,</m:t>
                        </m:r>
                        <m:r>
                          <a:rPr lang="en-US" altLang="zh-CN" sz="2400" b="0" i="1" smtClean="0">
                            <a:latin typeface="Cambria Math" panose="02040503050406030204" pitchFamily="18" charset="0"/>
                          </a:rPr>
                          <m:t>𝑚</m:t>
                        </m:r>
                      </m:sub>
                      <m:sup>
                        <m:r>
                          <a:rPr lang="en-US" altLang="zh-CN" sz="2400" i="1">
                            <a:latin typeface="Cambria Math" panose="02040503050406030204" pitchFamily="18" charset="0"/>
                          </a:rPr>
                          <m:t>𝑡</m:t>
                        </m:r>
                      </m:sup>
                    </m:sSubSup>
                  </m:oMath>
                </a14:m>
                <a:r>
                  <a:rPr lang="zh-CN" altLang="en-US" sz="2400" dirty="0"/>
                  <a:t>表示时间片 </a:t>
                </a:r>
                <a14:m>
                  <m:oMath xmlns:m="http://schemas.openxmlformats.org/officeDocument/2006/math">
                    <m:r>
                      <a:rPr lang="en-US" altLang="zh-CN" sz="2400" i="1" dirty="0">
                        <a:latin typeface="Cambria Math" panose="02040503050406030204" pitchFamily="18" charset="0"/>
                      </a:rPr>
                      <m:t>𝑡</m:t>
                    </m:r>
                  </m:oMath>
                </a14:m>
                <a:r>
                  <a:rPr lang="zh-CN" altLang="en-US" sz="2400" dirty="0"/>
                  <a:t> 时地区</a:t>
                </a:r>
                <a14:m>
                  <m:oMath xmlns:m="http://schemas.openxmlformats.org/officeDocument/2006/math">
                    <m:r>
                      <a:rPr lang="en-US" altLang="zh-CN" sz="2400" i="1">
                        <a:latin typeface="Cambria Math" panose="02040503050406030204" pitchFamily="18" charset="0"/>
                      </a:rPr>
                      <m:t>𝑚</m:t>
                    </m:r>
                  </m:oMath>
                </a14:m>
                <a:r>
                  <a:rPr lang="zh-CN" altLang="en-US" sz="2400" dirty="0"/>
                  <a:t>对于服务</a:t>
                </a:r>
                <a14:m>
                  <m:oMath xmlns:m="http://schemas.openxmlformats.org/officeDocument/2006/math">
                    <m:r>
                      <a:rPr lang="en-US" altLang="zh-CN" sz="2400" i="1">
                        <a:latin typeface="Cambria Math" panose="02040503050406030204" pitchFamily="18" charset="0"/>
                      </a:rPr>
                      <m:t>𝑘</m:t>
                    </m:r>
                  </m:oMath>
                </a14:m>
                <a:r>
                  <a:rPr lang="zh-CN" altLang="en-US" sz="2400" dirty="0"/>
                  <a:t>的计算需求。</a:t>
                </a:r>
              </a:p>
            </p:txBody>
          </p:sp>
        </mc:Choice>
        <mc:Fallback>
          <p:sp>
            <p:nvSpPr>
              <p:cNvPr id="3" name="文本框 2">
                <a:extLst>
                  <a:ext uri="{FF2B5EF4-FFF2-40B4-BE49-F238E27FC236}">
                    <a16:creationId xmlns:a16="http://schemas.microsoft.com/office/drawing/2014/main" id="{37D4B87A-5100-4DA0-9594-4B5AEBDA34F0}"/>
                  </a:ext>
                </a:extLst>
              </p:cNvPr>
              <p:cNvSpPr txBox="1">
                <a:spLocks noRot="1" noChangeAspect="1" noMove="1" noResize="1" noEditPoints="1" noAdjustHandles="1" noChangeArrowheads="1" noChangeShapeType="1" noTextEdit="1"/>
              </p:cNvSpPr>
              <p:nvPr/>
            </p:nvSpPr>
            <p:spPr>
              <a:xfrm>
                <a:off x="539552" y="3973069"/>
                <a:ext cx="7797998" cy="2512098"/>
              </a:xfrm>
              <a:prstGeom prst="rect">
                <a:avLst/>
              </a:prstGeom>
              <a:blipFill>
                <a:blip r:embed="rId5"/>
                <a:stretch>
                  <a:fillRect l="-2033" t="-3398" b="-267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162190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Modeling</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12</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10ED17EC-D882-464B-BB6F-C7DFE6D4EBA3}"/>
                  </a:ext>
                </a:extLst>
              </p:cNvPr>
              <p:cNvSpPr txBox="1"/>
              <p:nvPr/>
            </p:nvSpPr>
            <p:spPr>
              <a:xfrm>
                <a:off x="323528" y="1556792"/>
                <a:ext cx="8710264" cy="4897110"/>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Service Catching:</a:t>
                </a:r>
              </a:p>
              <a:p>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sub>
                      <m:sup>
                        <m:r>
                          <a:rPr lang="en-US" altLang="zh-CN" sz="2400" b="0" i="1" smtClean="0">
                            <a:latin typeface="Cambria Math" panose="02040503050406030204" pitchFamily="18" charset="0"/>
                          </a:rPr>
                          <m:t>𝑡</m:t>
                        </m:r>
                      </m:sup>
                    </m:sSubSup>
                    <m:r>
                      <a:rPr lang="en-US" altLang="zh-CN" sz="2400" b="0" i="1" smtClean="0">
                        <a:latin typeface="Cambria Math" panose="02040503050406030204" pitchFamily="18" charset="0"/>
                      </a:rPr>
                      <m:t>={1,0}</m:t>
                    </m:r>
                  </m:oMath>
                </a14:m>
                <a:r>
                  <a:rPr lang="zh-CN" altLang="en-US" sz="2400" dirty="0"/>
                  <a:t>表示时间片 </a:t>
                </a:r>
                <a14:m>
                  <m:oMath xmlns:m="http://schemas.openxmlformats.org/officeDocument/2006/math">
                    <m:r>
                      <a:rPr lang="en-US" altLang="zh-CN" sz="2400" i="1" dirty="0">
                        <a:latin typeface="Cambria Math" panose="02040503050406030204" pitchFamily="18" charset="0"/>
                      </a:rPr>
                      <m:t>𝑡</m:t>
                    </m:r>
                  </m:oMath>
                </a14:m>
                <a:r>
                  <a:rPr lang="en-US" altLang="zh-CN" sz="2400" dirty="0"/>
                  <a:t> </a:t>
                </a:r>
                <a:r>
                  <a:rPr lang="zh-CN" altLang="en-US" sz="2400" dirty="0"/>
                  <a:t>时</a:t>
                </a:r>
                <a:r>
                  <a:rPr lang="en-US" altLang="zh-CN" sz="2400" dirty="0"/>
                  <a:t>BS </a:t>
                </a:r>
                <a14:m>
                  <m:oMath xmlns:m="http://schemas.openxmlformats.org/officeDocument/2006/math">
                    <m:r>
                      <a:rPr lang="en-US" altLang="zh-CN" sz="2400" b="0" i="1" smtClean="0">
                        <a:latin typeface="Cambria Math" panose="02040503050406030204" pitchFamily="18" charset="0"/>
                      </a:rPr>
                      <m:t>𝑛</m:t>
                    </m:r>
                  </m:oMath>
                </a14:m>
                <a:r>
                  <a:rPr lang="zh-CN" altLang="en-US" sz="2400" dirty="0"/>
                  <a:t> 是否将服务 </a:t>
                </a:r>
                <a14:m>
                  <m:oMath xmlns:m="http://schemas.openxmlformats.org/officeDocument/2006/math">
                    <m:r>
                      <a:rPr lang="en-US" altLang="zh-CN" sz="2400" b="0" i="1" smtClean="0">
                        <a:latin typeface="Cambria Math" panose="02040503050406030204" pitchFamily="18" charset="0"/>
                      </a:rPr>
                      <m:t>𝑘</m:t>
                    </m:r>
                  </m:oMath>
                </a14:m>
                <a:r>
                  <a:rPr lang="zh-CN" altLang="en-US" sz="2400" dirty="0"/>
                  <a:t> 缓存到内存中；</a:t>
                </a:r>
                <a:endParaRPr lang="en-US" altLang="zh-CN" sz="2400" dirty="0"/>
              </a:p>
              <a:p>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𝑛</m:t>
                        </m:r>
                      </m:sub>
                      <m:sup>
                        <m:r>
                          <a:rPr lang="en-US" altLang="zh-CN" sz="2400" b="0" i="1" smtClean="0">
                            <a:latin typeface="Cambria Math" panose="02040503050406030204" pitchFamily="18" charset="0"/>
                          </a:rPr>
                          <m:t>𝑡</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𝑎</m:t>
                        </m:r>
                      </m:e>
                      <m:sub>
                        <m:r>
                          <a:rPr lang="en-US" altLang="zh-CN" sz="2400" i="1">
                            <a:latin typeface="Cambria Math" panose="02040503050406030204" pitchFamily="18" charset="0"/>
                          </a:rPr>
                          <m:t>𝑛</m:t>
                        </m:r>
                        <m:r>
                          <a:rPr lang="en-US" altLang="zh-CN" sz="2400" i="1">
                            <a:latin typeface="Cambria Math" panose="02040503050406030204" pitchFamily="18" charset="0"/>
                          </a:rPr>
                          <m:t>,1</m:t>
                        </m:r>
                      </m:sub>
                      <m:sup>
                        <m:r>
                          <a:rPr lang="en-US" altLang="zh-CN" sz="2400" i="1">
                            <a:latin typeface="Cambria Math" panose="02040503050406030204" pitchFamily="18" charset="0"/>
                          </a:rPr>
                          <m:t>𝑡</m:t>
                        </m:r>
                      </m:sup>
                    </m:sSubSup>
                    <m:r>
                      <a:rPr lang="en-US" altLang="zh-CN" sz="2400" b="0" i="1" smtClean="0">
                        <a:latin typeface="Cambria Math" panose="02040503050406030204" pitchFamily="18" charset="0"/>
                      </a:rPr>
                      <m:t>,</m:t>
                    </m:r>
                    <m:r>
                      <a:rPr lang="en-US" altLang="zh-CN" sz="2400" i="1">
                        <a:latin typeface="Cambria Math" panose="02040503050406030204" pitchFamily="18" charset="0"/>
                      </a:rPr>
                      <m:t>·</m:t>
                    </m:r>
                    <m:r>
                      <a:rPr lang="en-US" altLang="zh-CN" sz="2400" i="1" smtClean="0">
                        <a:latin typeface="Cambria Math" panose="02040503050406030204" pitchFamily="18" charset="0"/>
                      </a:rPr>
                      <m:t>·</m:t>
                    </m:r>
                    <m:r>
                      <a:rPr lang="en-US" altLang="zh-CN" sz="2400" i="1">
                        <a:latin typeface="Cambria Math" panose="02040503050406030204" pitchFamily="18" charset="0"/>
                      </a:rPr>
                      <m:t>·</m:t>
                    </m:r>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𝑎</m:t>
                        </m:r>
                      </m:e>
                      <m:sub>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b="0" i="1" smtClean="0">
                            <a:latin typeface="Cambria Math" panose="02040503050406030204" pitchFamily="18" charset="0"/>
                          </a:rPr>
                          <m:t>𝐾</m:t>
                        </m:r>
                      </m:sub>
                      <m:sup>
                        <m:r>
                          <a:rPr lang="en-US" altLang="zh-CN" sz="2400" i="1">
                            <a:latin typeface="Cambria Math" panose="02040503050406030204" pitchFamily="18" charset="0"/>
                          </a:rPr>
                          <m:t>𝑡</m:t>
                        </m:r>
                      </m:sup>
                    </m:sSubSup>
                    <m:r>
                      <a:rPr lang="en-US" altLang="zh-CN" sz="2400" b="0" i="1" smtClean="0">
                        <a:latin typeface="Cambria Math" panose="02040503050406030204" pitchFamily="18" charset="0"/>
                      </a:rPr>
                      <m:t>}</m:t>
                    </m:r>
                  </m:oMath>
                </a14:m>
                <a:r>
                  <a:rPr lang="zh-CN" altLang="en-US" sz="2400" dirty="0"/>
                  <a:t>表示</a:t>
                </a:r>
                <a:r>
                  <a:rPr lang="en-US" altLang="zh-CN" sz="2400" dirty="0"/>
                  <a:t>BS </a:t>
                </a:r>
                <a14:m>
                  <m:oMath xmlns:m="http://schemas.openxmlformats.org/officeDocument/2006/math">
                    <m:r>
                      <a:rPr lang="en-US" altLang="zh-CN" sz="2400" i="1">
                        <a:latin typeface="Cambria Math" panose="02040503050406030204" pitchFamily="18" charset="0"/>
                      </a:rPr>
                      <m:t>𝑛</m:t>
                    </m:r>
                  </m:oMath>
                </a14:m>
                <a:r>
                  <a:rPr lang="zh-CN" altLang="en-US" sz="2400" dirty="0"/>
                  <a:t> 的缓存内容；</a:t>
                </a:r>
                <a:endParaRPr lang="en-US" altLang="zh-CN" sz="2400" dirty="0"/>
              </a:p>
              <a:p>
                <a:r>
                  <a:rPr lang="zh-CN" altLang="en-US" sz="2400" dirty="0"/>
                  <a:t>缓存决策服从约束：</a:t>
                </a:r>
                <a:endParaRPr lang="en-US" altLang="zh-CN" sz="2400" dirty="0"/>
              </a:p>
              <a:p>
                <a:pPr algn="ctr"/>
                <a14:m>
                  <m:oMath xmlns:m="http://schemas.openxmlformats.org/officeDocument/2006/math">
                    <m:nary>
                      <m:naryPr>
                        <m:chr m:val="∑"/>
                        <m:supHide m:val="on"/>
                        <m:ctrlPr>
                          <a:rPr lang="zh-CN" altLang="en-US" sz="2400" i="1" smtClean="0">
                            <a:latin typeface="Cambria Math" panose="02040503050406030204" pitchFamily="18" charset="0"/>
                          </a:rPr>
                        </m:ctrlPr>
                      </m:naryPr>
                      <m:sub>
                        <m:r>
                          <m:rPr>
                            <m:brk m:alnAt="7"/>
                          </m:rPr>
                          <a:rPr lang="en-US" altLang="zh-CN" sz="2400" b="0" i="1" smtClean="0">
                            <a:latin typeface="Cambria Math" panose="02040503050406030204" pitchFamily="18" charset="0"/>
                          </a:rPr>
                          <m:t>𝑘</m:t>
                        </m:r>
                      </m:sub>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𝑎</m:t>
                            </m:r>
                          </m:e>
                          <m:sub>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𝑘</m:t>
                            </m:r>
                          </m:sub>
                          <m:sup>
                            <m:r>
                              <a:rPr lang="en-US" altLang="zh-CN" sz="2400" i="1">
                                <a:latin typeface="Cambria Math" panose="02040503050406030204" pitchFamily="18" charset="0"/>
                              </a:rPr>
                              <m:t>𝑡</m:t>
                            </m:r>
                          </m:sup>
                        </m:sSubSup>
                        <m:sSub>
                          <m:sSubPr>
                            <m:ctrlPr>
                              <a:rPr lang="en-US" altLang="zh-CN" sz="2400" i="1" smtClean="0">
                                <a:latin typeface="Cambria Math" panose="02040503050406030204" pitchFamily="18" charset="0"/>
                              </a:rPr>
                            </m:ctrlPr>
                          </m:sSubPr>
                          <m:e>
                            <m:r>
                              <a:rPr lang="en-US" altLang="zh-CN" sz="2400" b="0" i="1" smtClean="0">
                                <a:latin typeface="Cambria Math" panose="02040503050406030204" pitchFamily="18" charset="0"/>
                              </a:rPr>
                              <m:t>𝑐</m:t>
                            </m:r>
                          </m:e>
                          <m:sub>
                            <m:r>
                              <a:rPr lang="en-US" altLang="zh-CN" sz="2400" b="0" i="1" smtClean="0">
                                <a:latin typeface="Cambria Math" panose="02040503050406030204" pitchFamily="18" charset="0"/>
                              </a:rPr>
                              <m:t>𝑘</m:t>
                            </m:r>
                          </m:sub>
                        </m:sSub>
                        <m:r>
                          <a:rPr lang="en-US" altLang="zh-CN" sz="2400" i="1" smtClean="0">
                            <a:latin typeface="Cambria Math" panose="02040503050406030204" pitchFamily="18" charset="0"/>
                            <a:ea typeface="Cambria Math" panose="02040503050406030204" pitchFamily="18" charset="0"/>
                          </a:rPr>
                          <m:t>≤</m:t>
                        </m:r>
                        <m:sSub>
                          <m:sSubPr>
                            <m:ctrlPr>
                              <a:rPr lang="en-US" altLang="zh-CN" sz="240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𝐶</m:t>
                            </m:r>
                          </m:e>
                          <m:sub>
                            <m:r>
                              <a:rPr lang="en-US" altLang="zh-CN" sz="2400" b="0" i="1" smtClean="0">
                                <a:latin typeface="Cambria Math" panose="02040503050406030204" pitchFamily="18" charset="0"/>
                                <a:ea typeface="Cambria Math" panose="02040503050406030204" pitchFamily="18" charset="0"/>
                              </a:rPr>
                              <m:t>𝑛</m:t>
                            </m:r>
                          </m:sub>
                        </m:sSub>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𝑡</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𝑛</m:t>
                        </m:r>
                      </m:e>
                    </m:nary>
                  </m:oMath>
                </a14:m>
                <a:r>
                  <a:rPr lang="zh-CN" altLang="en-US" sz="2400" dirty="0"/>
                  <a:t>；</a:t>
                </a:r>
                <a:endParaRPr lang="en-US" altLang="zh-CN" sz="2400" dirty="0"/>
              </a:p>
              <a:p>
                <a14:m>
                  <m:oMath xmlns:m="http://schemas.openxmlformats.org/officeDocument/2006/math">
                    <m:sSubSup>
                      <m:sSubSupPr>
                        <m:ctrlPr>
                          <a:rPr lang="en-US" altLang="zh-CN" sz="2400" i="1" smtClean="0">
                            <a:latin typeface="Cambria Math" panose="02040503050406030204" pitchFamily="18" charset="0"/>
                          </a:rPr>
                        </m:ctrlPr>
                      </m:sSubSupPr>
                      <m:e>
                        <m:r>
                          <a:rPr lang="zh-CN" altLang="en-US" sz="2400" i="1" smtClean="0">
                            <a:latin typeface="Cambria Math" panose="02040503050406030204" pitchFamily="18" charset="0"/>
                          </a:rPr>
                          <m:t>𝒜</m:t>
                        </m:r>
                      </m:e>
                      <m:sub>
                        <m: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sub>
                      <m:sup>
                        <m:r>
                          <a:rPr lang="en-US" altLang="zh-CN" sz="2400" b="0" i="1" smtClean="0">
                            <a:latin typeface="Cambria Math" panose="02040503050406030204" pitchFamily="18" charset="0"/>
                          </a:rPr>
                          <m:t>𝑡</m:t>
                        </m:r>
                      </m:sup>
                    </m:sSubSup>
                    <m:r>
                      <a:rPr lang="en-US" altLang="zh-CN" sz="2400" i="1" smtClean="0">
                        <a:latin typeface="Cambria Math" panose="02040503050406030204" pitchFamily="18" charset="0"/>
                        <a:ea typeface="Cambria Math" panose="02040503050406030204" pitchFamily="18" charset="0"/>
                      </a:rPr>
                      <m:t>⊆</m:t>
                    </m:r>
                    <m:sSub>
                      <m:sSubPr>
                        <m:ctrlPr>
                          <a:rPr lang="en-US" altLang="zh-CN" sz="2400" i="1">
                            <a:latin typeface="Cambria Math" panose="02040503050406030204" pitchFamily="18" charset="0"/>
                          </a:rPr>
                        </m:ctrlPr>
                      </m:sSubPr>
                      <m:e>
                        <m:r>
                          <m:rPr>
                            <m:sty m:val="p"/>
                          </m:rPr>
                          <a:rPr lang="el-GR" altLang="zh-CN" sz="2400" i="1">
                            <a:latin typeface="Cambria Math" panose="02040503050406030204" pitchFamily="18" charset="0"/>
                            <a:ea typeface="Cambria Math" panose="02040503050406030204" pitchFamily="18" charset="0"/>
                          </a:rPr>
                          <m:t>Β</m:t>
                        </m:r>
                      </m:e>
                      <m:sub>
                        <m:r>
                          <a:rPr lang="en-US" altLang="zh-CN" sz="2400" i="1">
                            <a:latin typeface="Cambria Math" panose="02040503050406030204" pitchFamily="18" charset="0"/>
                          </a:rPr>
                          <m:t>𝑚</m:t>
                        </m:r>
                      </m:sub>
                    </m:sSub>
                  </m:oMath>
                </a14:m>
                <a:r>
                  <a:rPr lang="zh-CN" altLang="en-US" sz="2400" dirty="0"/>
                  <a:t>表示时间片 </a:t>
                </a:r>
                <a14:m>
                  <m:oMath xmlns:m="http://schemas.openxmlformats.org/officeDocument/2006/math">
                    <m:r>
                      <a:rPr lang="en-US" altLang="zh-CN" sz="2400" i="1" dirty="0">
                        <a:latin typeface="Cambria Math" panose="02040503050406030204" pitchFamily="18" charset="0"/>
                      </a:rPr>
                      <m:t>𝑡</m:t>
                    </m:r>
                  </m:oMath>
                </a14:m>
                <a:r>
                  <a:rPr lang="zh-CN" altLang="en-US" sz="2400" dirty="0"/>
                  <a:t> 时区域 </a:t>
                </a:r>
                <a14:m>
                  <m:oMath xmlns:m="http://schemas.openxmlformats.org/officeDocument/2006/math">
                    <m:r>
                      <a:rPr lang="en-US" altLang="zh-CN" sz="2400" b="0" i="1" dirty="0" smtClean="0">
                        <a:latin typeface="Cambria Math" panose="02040503050406030204" pitchFamily="18" charset="0"/>
                      </a:rPr>
                      <m:t>𝑚</m:t>
                    </m:r>
                  </m:oMath>
                </a14:m>
                <a:r>
                  <a:rPr lang="zh-CN" altLang="en-US" sz="2400" dirty="0"/>
                  <a:t> 中能够提供服务 </a:t>
                </a:r>
                <a14:m>
                  <m:oMath xmlns:m="http://schemas.openxmlformats.org/officeDocument/2006/math">
                    <m:r>
                      <a:rPr lang="en-US" altLang="zh-CN" sz="2400" b="0" i="1" smtClean="0">
                        <a:latin typeface="Cambria Math" panose="02040503050406030204" pitchFamily="18" charset="0"/>
                      </a:rPr>
                      <m:t>𝑘</m:t>
                    </m:r>
                  </m:oMath>
                </a14:m>
                <a:r>
                  <a:rPr lang="zh-CN" altLang="en-US" sz="2400" dirty="0"/>
                  <a:t> 的</a:t>
                </a:r>
                <a:r>
                  <a:rPr lang="en-US" altLang="zh-CN" sz="2400" dirty="0"/>
                  <a:t>BS</a:t>
                </a:r>
                <a:r>
                  <a:rPr lang="zh-CN" altLang="en-US" sz="2400" dirty="0"/>
                  <a:t>的集合；</a:t>
                </a:r>
                <a:endParaRPr lang="en-US" altLang="zh-CN" sz="2400" dirty="0"/>
              </a:p>
              <a:p>
                <a:r>
                  <a:rPr lang="zh-CN" altLang="en-US" sz="2400" dirty="0"/>
                  <a:t>为计算简便，假设区域</a:t>
                </a:r>
                <a14:m>
                  <m:oMath xmlns:m="http://schemas.openxmlformats.org/officeDocument/2006/math">
                    <m:r>
                      <a:rPr lang="en-US" altLang="zh-CN" sz="2400" i="1" dirty="0">
                        <a:latin typeface="Cambria Math" panose="02040503050406030204" pitchFamily="18" charset="0"/>
                      </a:rPr>
                      <m:t>𝑚</m:t>
                    </m:r>
                  </m:oMath>
                </a14:m>
                <a:r>
                  <a:rPr lang="zh-CN" altLang="en-US" sz="2400" dirty="0"/>
                  <a:t>中的</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𝑑</m:t>
                        </m:r>
                      </m:e>
                      <m:sub>
                        <m:r>
                          <a:rPr lang="en-US" altLang="zh-CN" sz="2400" i="1">
                            <a:latin typeface="Cambria Math" panose="02040503050406030204" pitchFamily="18" charset="0"/>
                          </a:rPr>
                          <m:t>𝑘</m:t>
                        </m:r>
                        <m:r>
                          <a:rPr lang="en-US" altLang="zh-CN" sz="2400" i="1">
                            <a:latin typeface="Cambria Math" panose="02040503050406030204" pitchFamily="18" charset="0"/>
                          </a:rPr>
                          <m:t>,</m:t>
                        </m:r>
                        <m:r>
                          <a:rPr lang="en-US" altLang="zh-CN" sz="2400" i="1">
                            <a:latin typeface="Cambria Math" panose="02040503050406030204" pitchFamily="18" charset="0"/>
                          </a:rPr>
                          <m:t>𝑚</m:t>
                        </m:r>
                      </m:sub>
                      <m:sup>
                        <m:r>
                          <a:rPr lang="en-US" altLang="zh-CN" sz="2400" i="1">
                            <a:latin typeface="Cambria Math" panose="02040503050406030204" pitchFamily="18" charset="0"/>
                          </a:rPr>
                          <m:t>𝑡</m:t>
                        </m:r>
                      </m:sup>
                    </m:sSubSup>
                  </m:oMath>
                </a14:m>
                <a:r>
                  <a:rPr lang="zh-CN" altLang="en-US" sz="2400" dirty="0"/>
                  <a:t>是在</a:t>
                </a:r>
                <a14:m>
                  <m:oMath xmlns:m="http://schemas.openxmlformats.org/officeDocument/2006/math">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𝒜</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𝑘</m:t>
                        </m:r>
                      </m:sub>
                      <m:sup>
                        <m:r>
                          <a:rPr lang="en-US" altLang="zh-CN" sz="2400" i="1">
                            <a:latin typeface="Cambria Math" panose="02040503050406030204" pitchFamily="18" charset="0"/>
                          </a:rPr>
                          <m:t>𝑡</m:t>
                        </m:r>
                      </m:sup>
                    </m:sSubSup>
                  </m:oMath>
                </a14:m>
                <a:r>
                  <a:rPr lang="zh-CN" altLang="en-US" sz="2400" dirty="0"/>
                  <a:t>内均匀分布的；</a:t>
                </a:r>
                <a:endParaRPr lang="en-US" altLang="zh-CN" sz="2400" dirty="0"/>
              </a:p>
              <a:p>
                <a:r>
                  <a:rPr lang="zh-CN" altLang="en-US" sz="2400" dirty="0"/>
                  <a:t>那么服务 </a:t>
                </a:r>
                <a14:m>
                  <m:oMath xmlns:m="http://schemas.openxmlformats.org/officeDocument/2006/math">
                    <m:r>
                      <a:rPr lang="en-US" altLang="zh-CN" sz="2400" i="1">
                        <a:latin typeface="Cambria Math" panose="02040503050406030204" pitchFamily="18" charset="0"/>
                      </a:rPr>
                      <m:t>𝑘</m:t>
                    </m:r>
                  </m:oMath>
                </a14:m>
                <a:r>
                  <a:rPr lang="zh-CN" altLang="en-US" sz="2400" dirty="0"/>
                  <a:t> 对</a:t>
                </a:r>
                <a:r>
                  <a:rPr lang="en-US" altLang="zh-CN" sz="2400" dirty="0"/>
                  <a:t>BS </a:t>
                </a:r>
                <a14:m>
                  <m:oMath xmlns:m="http://schemas.openxmlformats.org/officeDocument/2006/math">
                    <m:r>
                      <a:rPr lang="en-US" altLang="zh-CN" sz="2400" i="1">
                        <a:latin typeface="Cambria Math" panose="02040503050406030204" pitchFamily="18" charset="0"/>
                      </a:rPr>
                      <m:t>𝑛</m:t>
                    </m:r>
                  </m:oMath>
                </a14:m>
                <a:r>
                  <a:rPr lang="zh-CN" altLang="en-US" sz="2400" dirty="0"/>
                  <a:t> 的计算需求可以表示为</a:t>
                </a:r>
                <a:endParaRPr lang="en-US" altLang="zh-CN" sz="2400" dirty="0"/>
              </a:p>
              <a:p>
                <a:pPr algn="ctr"/>
                <a14:m>
                  <m:oMath xmlns:m="http://schemas.openxmlformats.org/officeDocument/2006/math">
                    <m:sSubSup>
                      <m:sSubSupPr>
                        <m:ctrlPr>
                          <a:rPr lang="en-US" altLang="zh-CN" sz="2400" i="1" smtClean="0">
                            <a:latin typeface="Cambria Math" panose="02040503050406030204" pitchFamily="18" charset="0"/>
                          </a:rPr>
                        </m:ctrlPr>
                      </m:sSubSupPr>
                      <m:e>
                        <m:r>
                          <a:rPr lang="zh-CN" altLang="en-US" sz="2400" i="1" smtClean="0">
                            <a:latin typeface="Cambria Math" panose="02040503050406030204" pitchFamily="18" charset="0"/>
                          </a:rPr>
                          <m:t>𝜆</m:t>
                        </m:r>
                      </m:e>
                      <m:sub>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sub>
                      <m:sup>
                        <m:r>
                          <a:rPr lang="en-US" altLang="zh-CN" sz="2400" b="0" i="1" smtClean="0">
                            <a:latin typeface="Cambria Math" panose="02040503050406030204" pitchFamily="18" charset="0"/>
                          </a:rPr>
                          <m:t>𝑡</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𝑎</m:t>
                        </m:r>
                      </m:e>
                      <m:sub>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𝑘</m:t>
                        </m:r>
                      </m:sub>
                      <m:sup>
                        <m:r>
                          <a:rPr lang="en-US" altLang="zh-CN" sz="2400" i="1">
                            <a:latin typeface="Cambria Math" panose="02040503050406030204" pitchFamily="18" charset="0"/>
                          </a:rPr>
                          <m:t>𝑡</m:t>
                        </m:r>
                      </m:sup>
                    </m:sSubSup>
                    <m:nary>
                      <m:naryPr>
                        <m:chr m:val="∑"/>
                        <m:ctrlPr>
                          <a:rPr lang="en-US" altLang="zh-CN" sz="2400" i="1" smtClean="0">
                            <a:latin typeface="Cambria Math" panose="02040503050406030204" pitchFamily="18" charset="0"/>
                          </a:rPr>
                        </m:ctrlPr>
                      </m:naryPr>
                      <m:sub>
                        <m:r>
                          <m:rPr>
                            <m:brk m:alnAt="23"/>
                          </m:rPr>
                          <a:rPr lang="en-US" altLang="zh-CN" sz="2400" b="0" i="1" smtClean="0">
                            <a:latin typeface="Cambria Math" panose="02040503050406030204" pitchFamily="18" charset="0"/>
                          </a:rPr>
                          <m:t>𝑚</m:t>
                        </m:r>
                        <m:r>
                          <a:rPr lang="en-US" altLang="zh-CN" sz="2400" b="0" i="1" smtClean="0">
                            <a:latin typeface="Cambria Math" panose="02040503050406030204" pitchFamily="18" charset="0"/>
                          </a:rPr>
                          <m:t>=1</m:t>
                        </m:r>
                      </m:sub>
                      <m:sup>
                        <m:r>
                          <a:rPr lang="en-US" altLang="zh-CN" sz="2400" b="0" i="1" smtClean="0">
                            <a:latin typeface="Cambria Math" panose="02040503050406030204" pitchFamily="18" charset="0"/>
                          </a:rPr>
                          <m:t>𝑀</m:t>
                        </m:r>
                      </m:sup>
                      <m:e>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m:t>
                        </m:r>
                        <m:sSub>
                          <m:sSubPr>
                            <m:ctrlPr>
                              <a:rPr lang="en-US" altLang="zh-CN" sz="2400" b="0" i="1" smtClean="0">
                                <a:latin typeface="Cambria Math" panose="02040503050406030204" pitchFamily="18" charset="0"/>
                                <a:ea typeface="Cambria Math" panose="02040503050406030204" pitchFamily="18" charset="0"/>
                              </a:rPr>
                            </m:ctrlPr>
                          </m:sSubPr>
                          <m:e>
                            <m:r>
                              <a:rPr lang="en-US" altLang="zh-CN" sz="2400" b="0" i="1" smtClean="0">
                                <a:latin typeface="Cambria Math" panose="02040503050406030204" pitchFamily="18" charset="0"/>
                                <a:ea typeface="Cambria Math" panose="02040503050406030204" pitchFamily="18" charset="0"/>
                              </a:rPr>
                              <m:t>𝐵</m:t>
                            </m:r>
                          </m:e>
                          <m:sub>
                            <m:r>
                              <a:rPr lang="en-US" altLang="zh-CN" sz="2400" b="0" i="1" smtClean="0">
                                <a:latin typeface="Cambria Math" panose="02040503050406030204" pitchFamily="18" charset="0"/>
                                <a:ea typeface="Cambria Math" panose="02040503050406030204" pitchFamily="18" charset="0"/>
                              </a:rPr>
                              <m:t>𝑚</m:t>
                            </m:r>
                          </m:sub>
                        </m:sSub>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𝑘</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sub>
                              <m:sup>
                                <m:r>
                                  <a:rPr lang="en-US" altLang="zh-CN" sz="2400" b="0" i="1" smtClean="0">
                                    <a:latin typeface="Cambria Math" panose="02040503050406030204" pitchFamily="18" charset="0"/>
                                  </a:rPr>
                                  <m:t>𝑡</m:t>
                                </m:r>
                              </m:sup>
                            </m:sSubSup>
                          </m:num>
                          <m:den>
                            <m:d>
                              <m:dPr>
                                <m:begChr m:val="|"/>
                                <m:endChr m:val="|"/>
                                <m:ctrlPr>
                                  <a:rPr lang="en-US" altLang="zh-CN" sz="2400" b="0" i="1" smtClean="0">
                                    <a:latin typeface="Cambria Math" panose="02040503050406030204" pitchFamily="18" charset="0"/>
                                  </a:rPr>
                                </m:ctrlPr>
                              </m:dPr>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𝒜</m:t>
                                    </m:r>
                                  </m:e>
                                  <m:sub>
                                    <m:r>
                                      <a:rPr lang="en-US" altLang="zh-CN" sz="2400" i="1">
                                        <a:latin typeface="Cambria Math" panose="02040503050406030204" pitchFamily="18" charset="0"/>
                                      </a:rPr>
                                      <m:t>𝑚</m:t>
                                    </m:r>
                                    <m:r>
                                      <a:rPr lang="en-US" altLang="zh-CN" sz="2400" i="1">
                                        <a:latin typeface="Cambria Math" panose="02040503050406030204" pitchFamily="18" charset="0"/>
                                      </a:rPr>
                                      <m:t>,</m:t>
                                    </m:r>
                                    <m:r>
                                      <a:rPr lang="en-US" altLang="zh-CN" sz="2400" i="1">
                                        <a:latin typeface="Cambria Math" panose="02040503050406030204" pitchFamily="18" charset="0"/>
                                      </a:rPr>
                                      <m:t>𝑘</m:t>
                                    </m:r>
                                  </m:sub>
                                  <m:sup>
                                    <m:r>
                                      <a:rPr lang="en-US" altLang="zh-CN" sz="2400" i="1">
                                        <a:latin typeface="Cambria Math" panose="02040503050406030204" pitchFamily="18" charset="0"/>
                                      </a:rPr>
                                      <m:t>𝑡</m:t>
                                    </m:r>
                                  </m:sup>
                                </m:sSubSup>
                              </m:e>
                            </m:d>
                          </m:den>
                        </m:f>
                      </m:e>
                    </m:nary>
                  </m:oMath>
                </a14:m>
                <a:r>
                  <a:rPr lang="zh-CN" altLang="en-US" sz="2400" dirty="0"/>
                  <a:t>；</a:t>
                </a:r>
                <a:endParaRPr lang="en-US" altLang="zh-CN" sz="2400" dirty="0"/>
              </a:p>
              <a:p>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𝑎</m:t>
                        </m:r>
                      </m:e>
                      <m:sup>
                        <m:r>
                          <a:rPr lang="en-US" altLang="zh-CN" sz="2400" b="0" i="1" smtClean="0">
                            <a:latin typeface="Cambria Math" panose="02040503050406030204" pitchFamily="18" charset="0"/>
                          </a:rPr>
                          <m:t>𝑡</m:t>
                        </m:r>
                      </m:sup>
                    </m:s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𝑎</m:t>
                        </m:r>
                      </m:e>
                      <m:sub>
                        <m:r>
                          <a:rPr lang="en-US" altLang="zh-CN" sz="2400" b="0" i="1" smtClean="0">
                            <a:latin typeface="Cambria Math" panose="02040503050406030204" pitchFamily="18" charset="0"/>
                          </a:rPr>
                          <m:t>1</m:t>
                        </m:r>
                      </m:sub>
                      <m:sup>
                        <m:r>
                          <a:rPr lang="en-US" altLang="zh-CN" sz="2400" i="1">
                            <a:latin typeface="Cambria Math" panose="02040503050406030204" pitchFamily="18" charset="0"/>
                          </a:rPr>
                          <m:t>𝑡</m:t>
                        </m:r>
                      </m:sup>
                    </m:sSubSup>
                    <m:r>
                      <a:rPr lang="en-US" altLang="zh-CN" sz="2400" b="0" i="1" smtClean="0">
                        <a:latin typeface="Cambria Math" panose="02040503050406030204" pitchFamily="18" charset="0"/>
                      </a:rPr>
                      <m:t>,</m:t>
                    </m:r>
                    <m:r>
                      <a:rPr lang="en-US" altLang="zh-CN" sz="2400" i="1">
                        <a:latin typeface="Cambria Math" panose="02040503050406030204" pitchFamily="18" charset="0"/>
                      </a:rPr>
                      <m:t>·</m:t>
                    </m:r>
                    <m:r>
                      <a:rPr lang="en-US" altLang="zh-CN" sz="2400" i="1" smtClean="0">
                        <a:latin typeface="Cambria Math" panose="02040503050406030204" pitchFamily="18" charset="0"/>
                      </a:rPr>
                      <m:t>·</m:t>
                    </m:r>
                    <m:r>
                      <a:rPr lang="en-US" altLang="zh-CN" sz="2400" i="1">
                        <a:latin typeface="Cambria Math" panose="02040503050406030204" pitchFamily="18" charset="0"/>
                      </a:rPr>
                      <m:t>·</m:t>
                    </m:r>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𝑎</m:t>
                        </m:r>
                      </m:e>
                      <m:sub>
                        <m:r>
                          <a:rPr lang="en-US" altLang="zh-CN" sz="2400" b="0" i="1" smtClean="0">
                            <a:latin typeface="Cambria Math" panose="02040503050406030204" pitchFamily="18" charset="0"/>
                          </a:rPr>
                          <m:t>𝐾</m:t>
                        </m:r>
                      </m:sub>
                      <m:sup>
                        <m:r>
                          <a:rPr lang="en-US" altLang="zh-CN" sz="2400" i="1">
                            <a:latin typeface="Cambria Math" panose="02040503050406030204" pitchFamily="18" charset="0"/>
                          </a:rPr>
                          <m:t>𝑡</m:t>
                        </m:r>
                      </m:sup>
                    </m:sSubSup>
                    <m:r>
                      <a:rPr lang="en-US" altLang="zh-CN" sz="2400" b="0" i="1" smtClean="0">
                        <a:latin typeface="Cambria Math" panose="02040503050406030204" pitchFamily="18" charset="0"/>
                      </a:rPr>
                      <m:t>}</m:t>
                    </m:r>
                  </m:oMath>
                </a14:m>
                <a:r>
                  <a:rPr lang="zh-CN" altLang="en-US" sz="2400" dirty="0"/>
                  <a:t>表示时间片 </a:t>
                </a:r>
                <a14:m>
                  <m:oMath xmlns:m="http://schemas.openxmlformats.org/officeDocument/2006/math">
                    <m:r>
                      <a:rPr lang="en-US" altLang="zh-CN" sz="2400" b="0" i="1" smtClean="0">
                        <a:latin typeface="Cambria Math" panose="02040503050406030204" pitchFamily="18" charset="0"/>
                      </a:rPr>
                      <m:t>𝑡</m:t>
                    </m:r>
                  </m:oMath>
                </a14:m>
                <a:r>
                  <a:rPr lang="zh-CN" altLang="en-US" sz="2400" dirty="0"/>
                  <a:t> 时所有</a:t>
                </a:r>
                <a:r>
                  <a:rPr lang="en-US" altLang="zh-CN" sz="2400" dirty="0"/>
                  <a:t>BS </a:t>
                </a:r>
                <a:r>
                  <a:rPr lang="zh-CN" altLang="en-US" sz="2400" dirty="0"/>
                  <a:t>的服务缓存决策。</a:t>
                </a:r>
              </a:p>
            </p:txBody>
          </p:sp>
        </mc:Choice>
        <mc:Fallback>
          <p:sp>
            <p:nvSpPr>
              <p:cNvPr id="2" name="文本框 1">
                <a:extLst>
                  <a:ext uri="{FF2B5EF4-FFF2-40B4-BE49-F238E27FC236}">
                    <a16:creationId xmlns:a16="http://schemas.microsoft.com/office/drawing/2014/main" id="{10ED17EC-D882-464B-BB6F-C7DFE6D4EBA3}"/>
                  </a:ext>
                </a:extLst>
              </p:cNvPr>
              <p:cNvSpPr txBox="1">
                <a:spLocks noRot="1" noChangeAspect="1" noMove="1" noResize="1" noEditPoints="1" noAdjustHandles="1" noChangeArrowheads="1" noChangeShapeType="1" noTextEdit="1"/>
              </p:cNvSpPr>
              <p:nvPr/>
            </p:nvSpPr>
            <p:spPr>
              <a:xfrm>
                <a:off x="323528" y="1556792"/>
                <a:ext cx="8710264" cy="4897110"/>
              </a:xfrm>
              <a:prstGeom prst="rect">
                <a:avLst/>
              </a:prstGeom>
              <a:blipFill>
                <a:blip r:embed="rId4"/>
                <a:stretch>
                  <a:fillRect l="-1749" t="-1741" r="-280" b="-49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0156797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Modeling</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13</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F4AAF64D-844E-44CE-8412-DF75A0F296F7}"/>
                  </a:ext>
                </a:extLst>
              </p:cNvPr>
              <p:cNvSpPr txBox="1"/>
              <p:nvPr/>
            </p:nvSpPr>
            <p:spPr>
              <a:xfrm>
                <a:off x="311096" y="2376468"/>
                <a:ext cx="8229600" cy="2105063"/>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Task Offloading:</a:t>
                </a:r>
              </a:p>
              <a:p>
                <a14:m>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𝑛</m:t>
                        </m:r>
                      </m:sub>
                      <m:sup>
                        <m:r>
                          <a:rPr lang="en-US" altLang="zh-CN" sz="2400" b="0" i="1" smtClean="0">
                            <a:latin typeface="Cambria Math" panose="02040503050406030204" pitchFamily="18" charset="0"/>
                          </a:rPr>
                          <m:t>𝑡</m:t>
                        </m:r>
                      </m:sup>
                    </m:sSubSup>
                    <m:r>
                      <a:rPr lang="en-US" altLang="zh-CN" sz="2400" i="1">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[0,1]</m:t>
                    </m:r>
                  </m:oMath>
                </a14:m>
                <a:r>
                  <a:rPr lang="zh-CN" altLang="en-US" sz="2400" dirty="0"/>
                  <a:t>表示时间片 </a:t>
                </a:r>
                <a14:m>
                  <m:oMath xmlns:m="http://schemas.openxmlformats.org/officeDocument/2006/math">
                    <m:r>
                      <a:rPr lang="en-US" altLang="zh-CN" sz="2400" b="0" i="1" smtClean="0">
                        <a:latin typeface="Cambria Math" panose="02040503050406030204" pitchFamily="18" charset="0"/>
                      </a:rPr>
                      <m:t>𝑡</m:t>
                    </m:r>
                  </m:oMath>
                </a14:m>
                <a:r>
                  <a:rPr lang="zh-CN" altLang="en-US" sz="2400" dirty="0"/>
                  <a:t> 时</a:t>
                </a:r>
                <a:r>
                  <a:rPr lang="en-US" altLang="zh-CN" sz="2400" dirty="0"/>
                  <a:t>BS </a:t>
                </a:r>
                <a14:m>
                  <m:oMath xmlns:m="http://schemas.openxmlformats.org/officeDocument/2006/math">
                    <m:r>
                      <a:rPr lang="en-US" altLang="zh-CN" sz="2400" b="0" i="1" smtClean="0">
                        <a:latin typeface="Cambria Math" panose="02040503050406030204" pitchFamily="18" charset="0"/>
                      </a:rPr>
                      <m:t>𝑛</m:t>
                    </m:r>
                  </m:oMath>
                </a14:m>
                <a:r>
                  <a:rPr lang="zh-CN" altLang="en-US" sz="2400" dirty="0"/>
                  <a:t> 中服务在</a:t>
                </a:r>
                <a:r>
                  <a:rPr lang="en-US" altLang="zh-CN" sz="2400" dirty="0"/>
                  <a:t>BS</a:t>
                </a:r>
                <a:r>
                  <a:rPr lang="zh-CN" altLang="en-US" sz="2400" dirty="0"/>
                  <a:t>本地处理的比例；</a:t>
                </a:r>
                <a:endParaRPr lang="en-US" altLang="zh-CN" sz="2400" dirty="0"/>
              </a:p>
              <a:p>
                <a:r>
                  <a:rPr lang="zh-CN" altLang="en-US" sz="2400" dirty="0"/>
                  <a:t>则</a:t>
                </a:r>
                <a:r>
                  <a:rPr lang="en-US" altLang="zh-CN" sz="2400" dirty="0"/>
                  <a:t>BS </a:t>
                </a:r>
                <a14:m>
                  <m:oMath xmlns:m="http://schemas.openxmlformats.org/officeDocument/2006/math">
                    <m:r>
                      <a:rPr lang="en-US" altLang="zh-CN" sz="2400" i="1">
                        <a:latin typeface="Cambria Math" panose="02040503050406030204" pitchFamily="18" charset="0"/>
                      </a:rPr>
                      <m:t>𝑛</m:t>
                    </m:r>
                  </m:oMath>
                </a14:m>
                <a:r>
                  <a:rPr lang="zh-CN" altLang="en-US" sz="2400" dirty="0"/>
                  <a:t> 本地需要处理的计算需求为</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i="1">
                            <a:latin typeface="Cambria Math" panose="02040503050406030204" pitchFamily="18" charset="0"/>
                          </a:rPr>
                          <m:t>𝑛</m:t>
                        </m:r>
                      </m:sub>
                      <m:sup>
                        <m:r>
                          <a:rPr lang="en-US" altLang="zh-CN" sz="2400" i="1">
                            <a:latin typeface="Cambria Math" panose="02040503050406030204" pitchFamily="18" charset="0"/>
                          </a:rPr>
                          <m:t>𝑡</m:t>
                        </m:r>
                      </m:sup>
                    </m:sSubSup>
                    <m:nary>
                      <m:naryPr>
                        <m:chr m:val="∑"/>
                        <m:supHide m:val="on"/>
                        <m:ctrlPr>
                          <a:rPr lang="en-US" altLang="zh-CN" sz="2400" i="1" smtClean="0">
                            <a:latin typeface="Cambria Math" panose="02040503050406030204" pitchFamily="18" charset="0"/>
                          </a:rPr>
                        </m:ctrlPr>
                      </m:naryPr>
                      <m:sub>
                        <m:r>
                          <m:rPr>
                            <m:brk m:alnAt="7"/>
                          </m:rPr>
                          <a:rPr lang="en-US" altLang="zh-CN" sz="2400" b="0" i="1" smtClean="0">
                            <a:latin typeface="Cambria Math" panose="02040503050406030204" pitchFamily="18" charset="0"/>
                          </a:rPr>
                          <m:t>𝑘</m:t>
                        </m:r>
                      </m:sub>
                      <m:sup/>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𝜆</m:t>
                            </m:r>
                          </m:e>
                          <m:sub>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𝑘</m:t>
                            </m:r>
                          </m:sub>
                          <m:sup>
                            <m:r>
                              <a:rPr lang="en-US" altLang="zh-CN" sz="2400" i="1">
                                <a:latin typeface="Cambria Math" panose="02040503050406030204" pitchFamily="18" charset="0"/>
                              </a:rPr>
                              <m:t>𝑡</m:t>
                            </m:r>
                          </m:sup>
                        </m:sSubSup>
                      </m:e>
                    </m:nary>
                  </m:oMath>
                </a14:m>
                <a:r>
                  <a:rPr lang="zh-CN" altLang="en-US" sz="2400" dirty="0"/>
                  <a:t>；</a:t>
                </a:r>
                <a:endParaRPr lang="en-US" altLang="zh-CN" sz="2400" dirty="0"/>
              </a:p>
              <a:p>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𝑏</m:t>
                        </m:r>
                      </m:e>
                      <m:sup>
                        <m:r>
                          <a:rPr lang="en-US" altLang="zh-CN" sz="2400" b="0" i="1" smtClean="0">
                            <a:latin typeface="Cambria Math" panose="02040503050406030204" pitchFamily="18" charset="0"/>
                          </a:rPr>
                          <m:t>𝑡</m:t>
                        </m:r>
                      </m:sup>
                    </m:s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b="0" i="1" smtClean="0">
                            <a:latin typeface="Cambria Math" panose="02040503050406030204" pitchFamily="18" charset="0"/>
                          </a:rPr>
                          <m:t>1</m:t>
                        </m:r>
                      </m:sub>
                      <m:sup>
                        <m:r>
                          <a:rPr lang="en-US" altLang="zh-CN" sz="2400" i="1">
                            <a:latin typeface="Cambria Math" panose="02040503050406030204" pitchFamily="18" charset="0"/>
                          </a:rPr>
                          <m:t>𝑡</m:t>
                        </m:r>
                      </m:sup>
                    </m:sSubSup>
                    <m:r>
                      <a:rPr lang="en-US" altLang="zh-CN" sz="2400" b="0" i="1" smtClean="0">
                        <a:latin typeface="Cambria Math" panose="02040503050406030204" pitchFamily="18" charset="0"/>
                      </a:rPr>
                      <m:t>,</m:t>
                    </m:r>
                    <m:r>
                      <a:rPr lang="en-US" altLang="zh-CN" sz="2400" i="1">
                        <a:latin typeface="Cambria Math" panose="02040503050406030204" pitchFamily="18" charset="0"/>
                      </a:rPr>
                      <m:t>·</m:t>
                    </m:r>
                    <m:r>
                      <a:rPr lang="en-US" altLang="zh-CN" sz="2400" i="1" smtClean="0">
                        <a:latin typeface="Cambria Math" panose="02040503050406030204" pitchFamily="18" charset="0"/>
                      </a:rPr>
                      <m:t>·</m:t>
                    </m:r>
                    <m:r>
                      <a:rPr lang="en-US" altLang="zh-CN" sz="2400" i="1">
                        <a:latin typeface="Cambria Math" panose="02040503050406030204" pitchFamily="18" charset="0"/>
                      </a:rPr>
                      <m:t>·</m:t>
                    </m:r>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b="0" i="1" smtClean="0">
                            <a:latin typeface="Cambria Math" panose="02040503050406030204" pitchFamily="18" charset="0"/>
                          </a:rPr>
                          <m:t>𝑁</m:t>
                        </m:r>
                      </m:sub>
                      <m:sup>
                        <m:r>
                          <a:rPr lang="en-US" altLang="zh-CN" sz="2400" i="1">
                            <a:latin typeface="Cambria Math" panose="02040503050406030204" pitchFamily="18" charset="0"/>
                          </a:rPr>
                          <m:t>𝑡</m:t>
                        </m:r>
                      </m:sup>
                    </m:sSubSup>
                    <m:r>
                      <a:rPr lang="en-US" altLang="zh-CN" sz="2400" b="0" i="1" smtClean="0">
                        <a:latin typeface="Cambria Math" panose="02040503050406030204" pitchFamily="18" charset="0"/>
                      </a:rPr>
                      <m:t>}</m:t>
                    </m:r>
                  </m:oMath>
                </a14:m>
                <a:r>
                  <a:rPr lang="zh-CN" altLang="en-US" sz="2400" dirty="0"/>
                  <a:t>表示时间片 </a:t>
                </a:r>
                <a14:m>
                  <m:oMath xmlns:m="http://schemas.openxmlformats.org/officeDocument/2006/math">
                    <m:r>
                      <a:rPr lang="en-US" altLang="zh-CN" sz="2400" i="1">
                        <a:latin typeface="Cambria Math" panose="02040503050406030204" pitchFamily="18" charset="0"/>
                      </a:rPr>
                      <m:t>𝑡</m:t>
                    </m:r>
                  </m:oMath>
                </a14:m>
                <a:r>
                  <a:rPr lang="zh-CN" altLang="en-US" sz="2400" dirty="0"/>
                  <a:t> 时所有</a:t>
                </a:r>
                <a:r>
                  <a:rPr lang="en-US" altLang="zh-CN" sz="2400" dirty="0"/>
                  <a:t>BS</a:t>
                </a:r>
                <a:r>
                  <a:rPr lang="zh-CN" altLang="en-US" sz="2400" dirty="0"/>
                  <a:t>的任务卸载决策。</a:t>
                </a:r>
              </a:p>
            </p:txBody>
          </p:sp>
        </mc:Choice>
        <mc:Fallback xmlns="">
          <p:sp>
            <p:nvSpPr>
              <p:cNvPr id="2" name="文本框 1">
                <a:extLst>
                  <a:ext uri="{FF2B5EF4-FFF2-40B4-BE49-F238E27FC236}">
                    <a16:creationId xmlns:a16="http://schemas.microsoft.com/office/drawing/2014/main" id="{F4AAF64D-844E-44CE-8412-DF75A0F296F7}"/>
                  </a:ext>
                </a:extLst>
              </p:cNvPr>
              <p:cNvSpPr txBox="1">
                <a:spLocks noRot="1" noChangeAspect="1" noMove="1" noResize="1" noEditPoints="1" noAdjustHandles="1" noChangeArrowheads="1" noChangeShapeType="1" noTextEdit="1"/>
              </p:cNvSpPr>
              <p:nvPr/>
            </p:nvSpPr>
            <p:spPr>
              <a:xfrm>
                <a:off x="311096" y="2376468"/>
                <a:ext cx="8229600" cy="2105063"/>
              </a:xfrm>
              <a:prstGeom prst="rect">
                <a:avLst/>
              </a:prstGeom>
              <a:blipFill>
                <a:blip r:embed="rId4"/>
                <a:stretch>
                  <a:fillRect l="-1852" t="-4058" b="-2376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1391501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Modeling</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14</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D3835241-E755-4F48-B02C-CB669EFB0214}"/>
                  </a:ext>
                </a:extLst>
              </p:cNvPr>
              <p:cNvSpPr txBox="1"/>
              <p:nvPr/>
            </p:nvSpPr>
            <p:spPr>
              <a:xfrm>
                <a:off x="467544" y="1844824"/>
                <a:ext cx="8088176" cy="3257367"/>
              </a:xfrm>
              <a:prstGeom prst="rect">
                <a:avLst/>
              </a:prstGeom>
              <a:noFill/>
            </p:spPr>
            <p:txBody>
              <a:bodyPr wrap="none" rtlCol="0">
                <a:spAutoFit/>
              </a:bodyPr>
              <a:lstStyle/>
              <a:p>
                <a:r>
                  <a:rPr lang="en-US" altLang="zh-CN" sz="3200" dirty="0">
                    <a:latin typeface="Times New Roman" panose="02020603050405020304" pitchFamily="18" charset="0"/>
                    <a:cs typeface="Times New Roman" panose="02020603050405020304" pitchFamily="18" charset="0"/>
                  </a:rPr>
                  <a:t>Energy Consumption:</a:t>
                </a:r>
              </a:p>
              <a:p>
                <a:r>
                  <a:rPr lang="zh-CN" altLang="en-US" sz="2400" dirty="0"/>
                  <a:t>假设</a:t>
                </a:r>
                <a:r>
                  <a:rPr lang="en-US" altLang="zh-CN" sz="2400" dirty="0"/>
                  <a:t>BS</a:t>
                </a:r>
                <a:r>
                  <a:rPr lang="zh-CN" altLang="en-US" sz="2400" dirty="0"/>
                  <a:t>空闲时</a:t>
                </a:r>
                <a:r>
                  <a:rPr lang="en-US" altLang="zh-CN" sz="2400" dirty="0"/>
                  <a:t>CPU</a:t>
                </a:r>
                <a:r>
                  <a:rPr lang="zh-CN" altLang="en-US" sz="2400" dirty="0"/>
                  <a:t>以最小频率运行，能耗可以忽略不计；</a:t>
                </a:r>
                <a:endParaRPr lang="en-US" altLang="zh-CN" sz="2400" dirty="0"/>
              </a:p>
              <a:p>
                <a14:m>
                  <m:oMath xmlns:m="http://schemas.openxmlformats.org/officeDocument/2006/math">
                    <m:sSub>
                      <m:sSubPr>
                        <m:ctrlPr>
                          <a:rPr lang="en-US" altLang="zh-CN" sz="2400" i="1" smtClean="0">
                            <a:latin typeface="Cambria Math" panose="02040503050406030204" pitchFamily="18" charset="0"/>
                          </a:rPr>
                        </m:ctrlPr>
                      </m:sSubPr>
                      <m:e>
                        <m:r>
                          <a:rPr lang="zh-CN" altLang="en-US" sz="2400" i="1" smtClean="0">
                            <a:latin typeface="Cambria Math" panose="02040503050406030204" pitchFamily="18" charset="0"/>
                          </a:rPr>
                          <m:t>𝛾</m:t>
                        </m:r>
                      </m:e>
                      <m:sub>
                        <m:r>
                          <a:rPr lang="en-US" altLang="zh-CN" sz="2400" b="0" i="1" smtClean="0">
                            <a:latin typeface="Cambria Math" panose="02040503050406030204" pitchFamily="18" charset="0"/>
                          </a:rPr>
                          <m:t>𝑛</m:t>
                        </m:r>
                      </m:sub>
                    </m:sSub>
                  </m:oMath>
                </a14:m>
                <a:r>
                  <a:rPr lang="zh-CN" altLang="en-US" sz="2400" dirty="0"/>
                  <a:t>表示静态能耗，只要</a:t>
                </a:r>
                <a:r>
                  <a:rPr lang="en-US" altLang="zh-CN" sz="2400" dirty="0"/>
                  <a:t>BS </a:t>
                </a:r>
                <a14:m>
                  <m:oMath xmlns:m="http://schemas.openxmlformats.org/officeDocument/2006/math">
                    <m:r>
                      <a:rPr lang="en-US" altLang="zh-CN" sz="2400" b="0" i="1" smtClean="0">
                        <a:latin typeface="Cambria Math" panose="02040503050406030204" pitchFamily="18" charset="0"/>
                      </a:rPr>
                      <m:t>𝑛</m:t>
                    </m:r>
                  </m:oMath>
                </a14:m>
                <a:r>
                  <a:rPr lang="zh-CN" altLang="en-US" sz="2400" dirty="0"/>
                  <a:t> 在运行就会产生；</a:t>
                </a:r>
                <a:endParaRPr lang="en-US" altLang="zh-CN" sz="2400" dirty="0"/>
              </a:p>
              <a:p>
                <a14:m>
                  <m:oMath xmlns:m="http://schemas.openxmlformats.org/officeDocument/2006/math">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𝜅</m:t>
                        </m:r>
                      </m:e>
                      <m:sub>
                        <m:r>
                          <a:rPr lang="en-US" altLang="zh-CN" sz="2400" b="0" i="1" smtClean="0">
                            <a:latin typeface="Cambria Math" panose="02040503050406030204" pitchFamily="18" charset="0"/>
                          </a:rPr>
                          <m:t>𝑛</m:t>
                        </m:r>
                      </m:sub>
                    </m:sSub>
                  </m:oMath>
                </a14:m>
                <a:r>
                  <a:rPr lang="zh-CN" altLang="en-US" sz="2400" dirty="0"/>
                  <a:t>表示</a:t>
                </a:r>
                <a:r>
                  <a:rPr lang="en-US" altLang="zh-CN" sz="2400" dirty="0"/>
                  <a:t>BS </a:t>
                </a:r>
                <a14:m>
                  <m:oMath xmlns:m="http://schemas.openxmlformats.org/officeDocument/2006/math">
                    <m:r>
                      <a:rPr lang="en-US" altLang="zh-CN" sz="2400" b="0" i="1" smtClean="0">
                        <a:latin typeface="Cambria Math" panose="02040503050406030204" pitchFamily="18" charset="0"/>
                      </a:rPr>
                      <m:t>𝑛</m:t>
                    </m:r>
                  </m:oMath>
                </a14:m>
                <a:r>
                  <a:rPr lang="zh-CN" altLang="en-US" sz="2400" dirty="0"/>
                  <a:t> 以最大频率</a:t>
                </a: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𝑛</m:t>
                        </m:r>
                      </m:sub>
                    </m:sSub>
                  </m:oMath>
                </a14:m>
                <a:r>
                  <a:rPr lang="zh-CN" altLang="en-US" sz="2400" dirty="0"/>
                  <a:t>工作时的单位能耗；</a:t>
                </a:r>
                <a:endParaRPr lang="en-US" altLang="zh-CN" sz="2400" dirty="0"/>
              </a:p>
              <a:p>
                <a:r>
                  <a:rPr lang="zh-CN" altLang="en-US" sz="2400" dirty="0"/>
                  <a:t>时间片 </a:t>
                </a:r>
                <a14:m>
                  <m:oMath xmlns:m="http://schemas.openxmlformats.org/officeDocument/2006/math">
                    <m:r>
                      <a:rPr lang="en-US" altLang="zh-CN" sz="2400" b="0" i="1" smtClean="0">
                        <a:latin typeface="Cambria Math" panose="02040503050406030204" pitchFamily="18" charset="0"/>
                      </a:rPr>
                      <m:t>𝑡</m:t>
                    </m:r>
                  </m:oMath>
                </a14:m>
                <a:r>
                  <a:rPr lang="zh-CN" altLang="en-US" sz="2400" dirty="0"/>
                  <a:t> 时</a:t>
                </a:r>
                <a:r>
                  <a:rPr lang="en-US" altLang="zh-CN" sz="2400" dirty="0"/>
                  <a:t>BS </a:t>
                </a:r>
                <a14:m>
                  <m:oMath xmlns:m="http://schemas.openxmlformats.org/officeDocument/2006/math">
                    <m:r>
                      <a:rPr lang="en-US" altLang="zh-CN" sz="2400" b="0" i="1" smtClean="0">
                        <a:latin typeface="Cambria Math" panose="02040503050406030204" pitchFamily="18" charset="0"/>
                      </a:rPr>
                      <m:t>𝑛</m:t>
                    </m:r>
                  </m:oMath>
                </a14:m>
                <a:r>
                  <a:rPr lang="zh-CN" altLang="en-US" sz="2400" dirty="0"/>
                  <a:t> 处理任务所需总周期数为</a:t>
                </a:r>
                <a14:m>
                  <m:oMath xmlns:m="http://schemas.openxmlformats.org/officeDocument/2006/math">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i="1">
                            <a:latin typeface="Cambria Math" panose="02040503050406030204" pitchFamily="18" charset="0"/>
                          </a:rPr>
                          <m:t>𝑛</m:t>
                        </m:r>
                      </m:sub>
                      <m:sup>
                        <m:r>
                          <a:rPr lang="en-US" altLang="zh-CN" sz="2400" i="1">
                            <a:latin typeface="Cambria Math" panose="02040503050406030204" pitchFamily="18" charset="0"/>
                          </a:rPr>
                          <m:t>𝑡</m:t>
                        </m:r>
                      </m:sup>
                    </m:sSubSup>
                    <m:nary>
                      <m:naryPr>
                        <m:chr m:val="∑"/>
                        <m:supHide m:val="on"/>
                        <m:ctrlPr>
                          <a:rPr lang="en-US" altLang="zh-CN" sz="2400" i="1">
                            <a:latin typeface="Cambria Math" panose="02040503050406030204" pitchFamily="18" charset="0"/>
                          </a:rPr>
                        </m:ctrlPr>
                      </m:naryPr>
                      <m:sub>
                        <m:r>
                          <m:rPr>
                            <m:brk m:alnAt="7"/>
                          </m:rPr>
                          <a:rPr lang="en-US" altLang="zh-CN" sz="2400" i="1">
                            <a:latin typeface="Cambria Math" panose="02040503050406030204" pitchFamily="18" charset="0"/>
                          </a:rPr>
                          <m:t>𝑘</m:t>
                        </m:r>
                      </m:sub>
                      <m:sup/>
                      <m:e>
                        <m:sSub>
                          <m:sSubPr>
                            <m:ctrlPr>
                              <a:rPr lang="en-US" altLang="zh-CN" sz="2400" i="1" smtClean="0">
                                <a:latin typeface="Cambria Math" panose="02040503050406030204" pitchFamily="18" charset="0"/>
                              </a:rPr>
                            </m:ctrlPr>
                          </m:sSubPr>
                          <m:e>
                            <m:r>
                              <a:rPr lang="zh-CN" altLang="en-US" sz="2400" i="1">
                                <a:latin typeface="Cambria Math" panose="02040503050406030204" pitchFamily="18" charset="0"/>
                              </a:rPr>
                              <m:t>𝜇</m:t>
                            </m:r>
                          </m:e>
                          <m:sub>
                            <m:r>
                              <a:rPr lang="en-US" altLang="zh-CN" sz="2400" b="0" i="1" smtClean="0">
                                <a:latin typeface="Cambria Math" panose="02040503050406030204" pitchFamily="18" charset="0"/>
                              </a:rPr>
                              <m:t>𝑘</m:t>
                            </m:r>
                          </m:sub>
                        </m:sSub>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𝑎</m:t>
                            </m:r>
                          </m:e>
                          <m:sub>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sub>
                          <m:sup>
                            <m:r>
                              <a:rPr lang="en-US" altLang="zh-CN" sz="2400" b="0" i="1" smtClean="0">
                                <a:latin typeface="Cambria Math" panose="02040503050406030204" pitchFamily="18" charset="0"/>
                              </a:rPr>
                              <m:t>𝑡</m:t>
                            </m:r>
                          </m:sup>
                        </m:sSubSup>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𝜆</m:t>
                            </m:r>
                          </m:e>
                          <m:sub>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𝑘</m:t>
                            </m:r>
                          </m:sub>
                          <m:sup>
                            <m:r>
                              <a:rPr lang="en-US" altLang="zh-CN" sz="2400" i="1">
                                <a:latin typeface="Cambria Math" panose="02040503050406030204" pitchFamily="18" charset="0"/>
                              </a:rPr>
                              <m:t>𝑡</m:t>
                            </m:r>
                          </m:sup>
                        </m:sSubSup>
                      </m:e>
                    </m:nary>
                  </m:oMath>
                </a14:m>
                <a:r>
                  <a:rPr lang="en-US" altLang="zh-CN" sz="2400" dirty="0"/>
                  <a:t>;</a:t>
                </a:r>
              </a:p>
              <a:p>
                <a:r>
                  <a:rPr lang="zh-CN" altLang="en-US" sz="2400" dirty="0"/>
                  <a:t>那么平均计算能耗可以表示为：</a:t>
                </a:r>
                <a:endParaRPr lang="en-US" altLang="zh-CN" sz="2400" dirty="0"/>
              </a:p>
              <a:p>
                <a:pPr algn="ctr"/>
                <a14:m>
                  <m:oMath xmlns:m="http://schemas.openxmlformats.org/officeDocument/2006/math">
                    <m:sSubSup>
                      <m:sSubSupPr>
                        <m:ctrlPr>
                          <a:rPr lang="en-US" altLang="zh-CN" sz="2400" b="0" i="1" smtClean="0">
                            <a:latin typeface="Cambria Math" panose="02040503050406030204" pitchFamily="18" charset="0"/>
                          </a:rPr>
                        </m:ctrlPr>
                      </m:sSubSupPr>
                      <m:e>
                        <m:r>
                          <a:rPr lang="en-US" altLang="zh-CN" sz="2400" i="1">
                            <a:latin typeface="Cambria Math" panose="02040503050406030204" pitchFamily="18" charset="0"/>
                          </a:rPr>
                          <m:t>𝐸</m:t>
                        </m:r>
                      </m:e>
                      <m:sub>
                        <m:r>
                          <a:rPr lang="en-US" altLang="zh-CN" sz="2400" b="0" i="1" smtClean="0">
                            <a:latin typeface="Cambria Math" panose="02040503050406030204" pitchFamily="18" charset="0"/>
                          </a:rPr>
                          <m:t>𝑛</m:t>
                        </m:r>
                      </m:sub>
                      <m:sup>
                        <m:r>
                          <a:rPr lang="en-US" altLang="zh-CN" sz="2400" b="0" i="1" smtClean="0">
                            <a:latin typeface="Cambria Math" panose="02040503050406030204" pitchFamily="18" charset="0"/>
                          </a:rPr>
                          <m:t>𝑡</m:t>
                        </m:r>
                      </m:sup>
                    </m:sSubSup>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𝑎</m:t>
                            </m:r>
                          </m:e>
                          <m:sup>
                            <m:r>
                              <a:rPr lang="en-US" altLang="zh-CN" sz="2400" b="0" i="1" smtClean="0">
                                <a:latin typeface="Cambria Math" panose="02040503050406030204" pitchFamily="18" charset="0"/>
                              </a:rPr>
                              <m:t>𝑡</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𝑏</m:t>
                            </m:r>
                          </m:e>
                          <m:sup>
                            <m:r>
                              <a:rPr lang="en-US" altLang="zh-CN" sz="2400" b="0" i="1" smtClean="0">
                                <a:latin typeface="Cambria Math" panose="02040503050406030204" pitchFamily="18" charset="0"/>
                              </a:rPr>
                              <m:t>𝑡</m:t>
                            </m:r>
                          </m:sup>
                        </m:sSup>
                      </m:e>
                    </m:d>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𝛾</m:t>
                        </m:r>
                      </m:e>
                      <m:sub>
                        <m:r>
                          <a:rPr lang="en-US" altLang="zh-CN" sz="2400" i="1">
                            <a:latin typeface="Cambria Math" panose="02040503050406030204" pitchFamily="18" charset="0"/>
                          </a:rPr>
                          <m:t>𝑛</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𝜅</m:t>
                        </m:r>
                      </m:e>
                      <m:sub>
                        <m:r>
                          <a:rPr lang="en-US" altLang="zh-CN" sz="2400" i="1">
                            <a:latin typeface="Cambria Math" panose="02040503050406030204" pitchFamily="18" charset="0"/>
                          </a:rPr>
                          <m:t>𝑛</m:t>
                        </m:r>
                      </m:sub>
                    </m:sSub>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𝑏</m:t>
                        </m:r>
                      </m:e>
                      <m:sub>
                        <m:r>
                          <a:rPr lang="en-US" altLang="zh-CN" sz="2400" i="1">
                            <a:latin typeface="Cambria Math" panose="02040503050406030204" pitchFamily="18" charset="0"/>
                          </a:rPr>
                          <m:t>𝑛</m:t>
                        </m:r>
                      </m:sub>
                      <m:sup>
                        <m:r>
                          <a:rPr lang="en-US" altLang="zh-CN" sz="2400" i="1">
                            <a:latin typeface="Cambria Math" panose="02040503050406030204" pitchFamily="18" charset="0"/>
                          </a:rPr>
                          <m:t>𝑡</m:t>
                        </m:r>
                      </m:sup>
                    </m:sSubSup>
                    <m:nary>
                      <m:naryPr>
                        <m:chr m:val="∑"/>
                        <m:supHide m:val="on"/>
                        <m:ctrlPr>
                          <a:rPr lang="en-US" altLang="zh-CN" sz="2400" i="1">
                            <a:latin typeface="Cambria Math" panose="02040503050406030204" pitchFamily="18" charset="0"/>
                          </a:rPr>
                        </m:ctrlPr>
                      </m:naryPr>
                      <m:sub>
                        <m:r>
                          <m:rPr>
                            <m:brk m:alnAt="7"/>
                          </m:rPr>
                          <a:rPr lang="en-US" altLang="zh-CN" sz="2400" i="1">
                            <a:latin typeface="Cambria Math" panose="02040503050406030204" pitchFamily="18" charset="0"/>
                          </a:rPr>
                          <m:t>𝑘</m:t>
                        </m:r>
                      </m:sub>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𝜇</m:t>
                            </m:r>
                          </m:e>
                          <m:sub>
                            <m:r>
                              <a:rPr lang="en-US" altLang="zh-CN" sz="2400" i="1">
                                <a:latin typeface="Cambria Math" panose="02040503050406030204" pitchFamily="18" charset="0"/>
                              </a:rPr>
                              <m:t>𝑘</m:t>
                            </m:r>
                          </m:sub>
                        </m:sSub>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𝑎</m:t>
                            </m:r>
                          </m:e>
                          <m:sub>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𝑘</m:t>
                            </m:r>
                          </m:sub>
                          <m:sup>
                            <m:r>
                              <a:rPr lang="en-US" altLang="zh-CN" sz="2400" i="1">
                                <a:latin typeface="Cambria Math" panose="02040503050406030204" pitchFamily="18" charset="0"/>
                              </a:rPr>
                              <m:t>𝑡</m:t>
                            </m:r>
                          </m:sup>
                        </m:sSubSup>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𝜆</m:t>
                            </m:r>
                          </m:e>
                          <m:sub>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𝑘</m:t>
                            </m:r>
                          </m:sub>
                          <m:sup>
                            <m:r>
                              <a:rPr lang="en-US" altLang="zh-CN" sz="2400" i="1">
                                <a:latin typeface="Cambria Math" panose="02040503050406030204" pitchFamily="18" charset="0"/>
                              </a:rPr>
                              <m:t>𝑡</m:t>
                            </m:r>
                          </m:sup>
                        </m:sSubSup>
                      </m:e>
                    </m:nary>
                  </m:oMath>
                </a14:m>
                <a:r>
                  <a:rPr lang="zh-CN" altLang="en-US" sz="2400" dirty="0"/>
                  <a:t>；</a:t>
                </a:r>
                <a:endParaRPr lang="en-US" altLang="zh-CN" sz="2400" dirty="0"/>
              </a:p>
              <a:p>
                <a14:m>
                  <m:oMath xmlns:m="http://schemas.openxmlformats.org/officeDocument/2006/math">
                    <m:sSubSup>
                      <m:sSubSupPr>
                        <m:ctrlPr>
                          <a:rPr lang="en-US" altLang="zh-CN" sz="2400" i="1" smtClean="0">
                            <a:latin typeface="Cambria Math" panose="02040503050406030204" pitchFamily="18" charset="0"/>
                          </a:rPr>
                        </m:ctrlPr>
                      </m:sSubSupPr>
                      <m:e>
                        <m:acc>
                          <m:accPr>
                            <m:chr m:val="̃"/>
                            <m:ctrlPr>
                              <a:rPr lang="en-US" altLang="zh-CN" sz="2400" i="1" smtClean="0">
                                <a:latin typeface="Cambria Math" panose="02040503050406030204" pitchFamily="18" charset="0"/>
                              </a:rPr>
                            </m:ctrlPr>
                          </m:accPr>
                          <m:e>
                            <m:r>
                              <a:rPr lang="en-US" altLang="zh-CN" sz="2400" b="0" i="1" smtClean="0">
                                <a:latin typeface="Cambria Math" panose="02040503050406030204" pitchFamily="18" charset="0"/>
                              </a:rPr>
                              <m:t>𝐸</m:t>
                            </m:r>
                          </m:e>
                        </m:acc>
                      </m:e>
                      <m:sub>
                        <m:r>
                          <a:rPr lang="en-US" altLang="zh-CN" sz="2400" b="0" i="1" smtClean="0">
                            <a:latin typeface="Cambria Math" panose="02040503050406030204" pitchFamily="18" charset="0"/>
                          </a:rPr>
                          <m:t>𝑛</m:t>
                        </m:r>
                      </m:sub>
                      <m:sup>
                        <m:r>
                          <a:rPr lang="en-US" altLang="zh-CN" sz="2400" b="0" i="1" smtClean="0">
                            <a:latin typeface="Cambria Math" panose="02040503050406030204" pitchFamily="18" charset="0"/>
                          </a:rPr>
                          <m:t>𝑡</m:t>
                        </m:r>
                      </m:sup>
                    </m:sSubSup>
                  </m:oMath>
                </a14:m>
                <a:r>
                  <a:rPr lang="zh-CN" altLang="en-US" sz="2400" dirty="0"/>
                  <a:t>表示负载之外的能耗，它随时间改变。</a:t>
                </a:r>
              </a:p>
            </p:txBody>
          </p:sp>
        </mc:Choice>
        <mc:Fallback xmlns="">
          <p:sp>
            <p:nvSpPr>
              <p:cNvPr id="2" name="文本框 1">
                <a:extLst>
                  <a:ext uri="{FF2B5EF4-FFF2-40B4-BE49-F238E27FC236}">
                    <a16:creationId xmlns:a16="http://schemas.microsoft.com/office/drawing/2014/main" id="{D3835241-E755-4F48-B02C-CB669EFB0214}"/>
                  </a:ext>
                </a:extLst>
              </p:cNvPr>
              <p:cNvSpPr txBox="1">
                <a:spLocks noRot="1" noChangeAspect="1" noMove="1" noResize="1" noEditPoints="1" noAdjustHandles="1" noChangeArrowheads="1" noChangeShapeType="1" noTextEdit="1"/>
              </p:cNvSpPr>
              <p:nvPr/>
            </p:nvSpPr>
            <p:spPr>
              <a:xfrm>
                <a:off x="467544" y="1844824"/>
                <a:ext cx="8088176" cy="3257367"/>
              </a:xfrm>
              <a:prstGeom prst="rect">
                <a:avLst/>
              </a:prstGeom>
              <a:blipFill>
                <a:blip r:embed="rId4"/>
                <a:stretch>
                  <a:fillRect l="-1961" t="-2622" r="-302" b="-1498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50541900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Modeling</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15</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8E7E55AE-04B3-49AB-AE93-3ED6D54B34FB}"/>
                  </a:ext>
                </a:extLst>
              </p:cNvPr>
              <p:cNvSpPr txBox="1"/>
              <p:nvPr/>
            </p:nvSpPr>
            <p:spPr>
              <a:xfrm>
                <a:off x="323529" y="1440866"/>
                <a:ext cx="8424936" cy="4958986"/>
              </a:xfrm>
              <a:prstGeom prst="rect">
                <a:avLst/>
              </a:prstGeom>
              <a:noFill/>
            </p:spPr>
            <p:txBody>
              <a:bodyPr wrap="square" rtlCol="0">
                <a:spAutoFit/>
              </a:bodyPr>
              <a:lstStyle/>
              <a:p>
                <a:r>
                  <a:rPr lang="en-US" altLang="zh-CN" sz="3200" dirty="0">
                    <a:latin typeface="Times New Roman" panose="02020603050405020304" pitchFamily="18" charset="0"/>
                    <a:cs typeface="Times New Roman" panose="02020603050405020304" pitchFamily="18" charset="0"/>
                  </a:rPr>
                  <a:t>Computation delay cost:</a:t>
                </a:r>
              </a:p>
              <a:p>
                <a:r>
                  <a:rPr lang="zh-CN" altLang="en-US" sz="2400" dirty="0"/>
                  <a:t>将服务过程建模为</a:t>
                </a:r>
                <a:r>
                  <a:rPr lang="en-US" altLang="zh-CN" sz="2400" dirty="0"/>
                  <a:t>M/G/1</a:t>
                </a:r>
                <a:r>
                  <a:rPr lang="zh-CN" altLang="en-US" sz="2400" dirty="0"/>
                  <a:t>队列并分析它的逗留时间（服务时间</a:t>
                </a:r>
                <a:r>
                  <a:rPr lang="en-US" altLang="zh-CN" sz="2400" dirty="0"/>
                  <a:t>+</a:t>
                </a:r>
                <a:r>
                  <a:rPr lang="zh-CN" altLang="en-US" sz="2400" dirty="0"/>
                  <a:t>等待时间）；</a:t>
                </a:r>
                <a:endParaRPr lang="en-US" altLang="zh-CN" sz="2400" dirty="0"/>
              </a:p>
              <a:p>
                <a14:m>
                  <m:oMath xmlns:m="http://schemas.openxmlformats.org/officeDocument/2006/math">
                    <m:sSubSup>
                      <m:sSubSupPr>
                        <m:ctrlPr>
                          <a:rPr lang="en-US" altLang="zh-CN" sz="2400" i="1" smtClean="0">
                            <a:latin typeface="Cambria Math" panose="02040503050406030204" pitchFamily="18" charset="0"/>
                          </a:rPr>
                        </m:ctrlPr>
                      </m:sSubSupPr>
                      <m:e>
                        <m:acc>
                          <m:accPr>
                            <m:chr m:val="̃"/>
                            <m:ctrlPr>
                              <a:rPr lang="en-US" altLang="zh-CN" sz="2400" i="1" smtClean="0">
                                <a:latin typeface="Cambria Math" panose="02040503050406030204" pitchFamily="18" charset="0"/>
                              </a:rPr>
                            </m:ctrlPr>
                          </m:accPr>
                          <m:e>
                            <m:r>
                              <a:rPr lang="zh-CN" altLang="en-US" sz="2400" i="1">
                                <a:latin typeface="Cambria Math" panose="02040503050406030204" pitchFamily="18" charset="0"/>
                              </a:rPr>
                              <m:t>𝜆</m:t>
                            </m:r>
                          </m:e>
                        </m:acc>
                      </m:e>
                      <m:sub>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𝑘</m:t>
                        </m:r>
                      </m:sub>
                      <m:sup>
                        <m:r>
                          <a:rPr lang="en-US" altLang="zh-CN" sz="2400" b="0" i="1" smtClean="0">
                            <a:latin typeface="Cambria Math" panose="02040503050406030204" pitchFamily="18" charset="0"/>
                          </a:rPr>
                          <m:t>𝑡</m:t>
                        </m:r>
                      </m:sup>
                    </m:sSubSup>
                    <m:r>
                      <a:rPr lang="en-US" altLang="zh-CN" sz="2400" b="0" i="1" smtClean="0">
                        <a:latin typeface="Cambria Math" panose="02040503050406030204" pitchFamily="18" charset="0"/>
                      </a:rPr>
                      <m:t>=</m:t>
                    </m:r>
                    <m:sSubSup>
                      <m:sSubSupPr>
                        <m:ctrlPr>
                          <a:rPr lang="en-US" altLang="zh-CN" sz="2400" b="0" i="1" smtClean="0">
                            <a:latin typeface="Cambria Math" panose="02040503050406030204" pitchFamily="18" charset="0"/>
                          </a:rPr>
                        </m:ctrlPr>
                      </m:sSubSupPr>
                      <m:e>
                        <m:r>
                          <a:rPr lang="en-US" altLang="zh-CN" sz="2400" b="0" i="1" smtClean="0">
                            <a:latin typeface="Cambria Math" panose="02040503050406030204" pitchFamily="18" charset="0"/>
                          </a:rPr>
                          <m:t>𝑏</m:t>
                        </m:r>
                      </m:e>
                      <m:sub>
                        <m:r>
                          <a:rPr lang="en-US" altLang="zh-CN" sz="2400" b="0" i="1" smtClean="0">
                            <a:latin typeface="Cambria Math" panose="02040503050406030204" pitchFamily="18" charset="0"/>
                          </a:rPr>
                          <m:t>𝑛</m:t>
                        </m:r>
                      </m:sub>
                      <m:sup>
                        <m:r>
                          <a:rPr lang="en-US" altLang="zh-CN" sz="2400" b="0" i="1" smtClean="0">
                            <a:latin typeface="Cambria Math" panose="02040503050406030204" pitchFamily="18" charset="0"/>
                          </a:rPr>
                          <m:t>𝑡</m:t>
                        </m:r>
                      </m:sup>
                    </m:sSubSup>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𝜆</m:t>
                        </m:r>
                      </m:e>
                      <m:sub>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𝑘</m:t>
                        </m:r>
                      </m:sub>
                      <m:sup>
                        <m:r>
                          <a:rPr lang="en-US" altLang="zh-CN" sz="2400" i="1">
                            <a:latin typeface="Cambria Math" panose="02040503050406030204" pitchFamily="18" charset="0"/>
                          </a:rPr>
                          <m:t>𝑡</m:t>
                        </m:r>
                      </m:sup>
                    </m:sSubSup>
                  </m:oMath>
                </a14:m>
                <a:r>
                  <a:rPr lang="zh-CN" altLang="en-US" sz="2400" dirty="0"/>
                  <a:t>表示服务 </a:t>
                </a:r>
                <a14:m>
                  <m:oMath xmlns:m="http://schemas.openxmlformats.org/officeDocument/2006/math">
                    <m:r>
                      <a:rPr lang="en-US" altLang="zh-CN" sz="2400" b="0" i="1" smtClean="0">
                        <a:latin typeface="Cambria Math" panose="02040503050406030204" pitchFamily="18" charset="0"/>
                      </a:rPr>
                      <m:t>𝑘</m:t>
                    </m:r>
                  </m:oMath>
                </a14:m>
                <a:r>
                  <a:rPr lang="en-US" altLang="zh-CN" sz="2400" dirty="0"/>
                  <a:t> </a:t>
                </a:r>
                <a:r>
                  <a:rPr lang="zh-CN" altLang="en-US" sz="2400" dirty="0"/>
                  <a:t>在</a:t>
                </a:r>
                <a:r>
                  <a:rPr lang="en-US" altLang="zh-CN" sz="2400" dirty="0"/>
                  <a:t>BS </a:t>
                </a:r>
                <a14:m>
                  <m:oMath xmlns:m="http://schemas.openxmlformats.org/officeDocument/2006/math">
                    <m:r>
                      <a:rPr lang="en-US" altLang="zh-CN" sz="2400" b="0" i="1" smtClean="0">
                        <a:latin typeface="Cambria Math" panose="02040503050406030204" pitchFamily="18" charset="0"/>
                      </a:rPr>
                      <m:t>𝑛</m:t>
                    </m:r>
                  </m:oMath>
                </a14:m>
                <a:r>
                  <a:rPr lang="en-US" altLang="zh-CN" sz="2400" dirty="0"/>
                  <a:t> </a:t>
                </a:r>
                <a:r>
                  <a:rPr lang="zh-CN" altLang="en-US" sz="2400" dirty="0"/>
                  <a:t>本地处理的任务数；</a:t>
                </a:r>
                <a:endParaRPr lang="en-US" altLang="zh-CN" sz="2400" dirty="0"/>
              </a:p>
              <a:p>
                <a14:m>
                  <m:oMath xmlns:m="http://schemas.openxmlformats.org/officeDocument/2006/math">
                    <m:sSubSup>
                      <m:sSubSupPr>
                        <m:ctrlPr>
                          <a:rPr lang="en-US" altLang="zh-CN" sz="2400" i="1">
                            <a:latin typeface="Cambria Math" panose="02040503050406030204" pitchFamily="18" charset="0"/>
                          </a:rPr>
                        </m:ctrlPr>
                      </m:sSubSupPr>
                      <m:e>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𝜆</m:t>
                            </m:r>
                          </m:e>
                        </m:acc>
                      </m:e>
                      <m:sub>
                        <m:r>
                          <a:rPr lang="en-US" altLang="zh-CN" sz="2400" i="1">
                            <a:latin typeface="Cambria Math" panose="02040503050406030204" pitchFamily="18" charset="0"/>
                          </a:rPr>
                          <m:t>𝑛</m:t>
                        </m:r>
                      </m:sub>
                      <m:sup>
                        <m:r>
                          <a:rPr lang="en-US" altLang="zh-CN" sz="2400" i="1">
                            <a:latin typeface="Cambria Math" panose="02040503050406030204" pitchFamily="18" charset="0"/>
                          </a:rPr>
                          <m:t>𝑡</m:t>
                        </m:r>
                      </m:sup>
                    </m:sSubSup>
                    <m:r>
                      <a:rPr lang="en-US" altLang="zh-CN" sz="2400" b="0" i="1" smtClean="0">
                        <a:latin typeface="Cambria Math" panose="02040503050406030204" pitchFamily="18" charset="0"/>
                      </a:rPr>
                      <m:t>=</m:t>
                    </m:r>
                    <m:nary>
                      <m:naryPr>
                        <m:chr m:val="∑"/>
                        <m:supHide m:val="on"/>
                        <m:ctrlPr>
                          <a:rPr lang="en-US" altLang="zh-CN" sz="2400" b="0" i="1" smtClean="0">
                            <a:latin typeface="Cambria Math" panose="02040503050406030204" pitchFamily="18" charset="0"/>
                          </a:rPr>
                        </m:ctrlPr>
                      </m:naryPr>
                      <m:sub>
                        <m:r>
                          <m:rPr>
                            <m:brk m:alnAt="7"/>
                          </m:rPr>
                          <a:rPr lang="en-US" altLang="zh-CN" sz="2400" b="0" i="1" smtClean="0">
                            <a:latin typeface="Cambria Math" panose="02040503050406030204" pitchFamily="18" charset="0"/>
                          </a:rPr>
                          <m:t>𝑘</m:t>
                        </m:r>
                      </m:sub>
                      <m:sup/>
                      <m:e>
                        <m:sSubSup>
                          <m:sSubSupPr>
                            <m:ctrlPr>
                              <a:rPr lang="en-US" altLang="zh-CN" sz="2400" i="1">
                                <a:latin typeface="Cambria Math" panose="02040503050406030204" pitchFamily="18" charset="0"/>
                              </a:rPr>
                            </m:ctrlPr>
                          </m:sSubSupPr>
                          <m:e>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𝜆</m:t>
                                </m:r>
                              </m:e>
                            </m:acc>
                          </m:e>
                          <m:sub>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𝑘</m:t>
                            </m:r>
                          </m:sub>
                          <m:sup>
                            <m:r>
                              <a:rPr lang="en-US" altLang="zh-CN" sz="2400" i="1">
                                <a:latin typeface="Cambria Math" panose="02040503050406030204" pitchFamily="18" charset="0"/>
                              </a:rPr>
                              <m:t>𝑡</m:t>
                            </m:r>
                          </m:sup>
                        </m:sSubSup>
                      </m:e>
                    </m:nary>
                  </m:oMath>
                </a14:m>
                <a:r>
                  <a:rPr lang="zh-CN" altLang="en-US" sz="2400" dirty="0"/>
                  <a:t>表示</a:t>
                </a:r>
                <a:r>
                  <a:rPr lang="en-US" altLang="zh-CN" sz="2400" dirty="0"/>
                  <a:t>BS </a:t>
                </a:r>
                <a14:m>
                  <m:oMath xmlns:m="http://schemas.openxmlformats.org/officeDocument/2006/math">
                    <m:r>
                      <a:rPr lang="en-US" altLang="zh-CN" sz="2400" i="1">
                        <a:latin typeface="Cambria Math" panose="02040503050406030204" pitchFamily="18" charset="0"/>
                      </a:rPr>
                      <m:t>𝑛</m:t>
                    </m:r>
                  </m:oMath>
                </a14:m>
                <a:r>
                  <a:rPr lang="zh-CN" altLang="en-US" sz="2400" dirty="0"/>
                  <a:t> 的总任务数；</a:t>
                </a:r>
                <a:endParaRPr lang="en-US" altLang="zh-CN" sz="2400" dirty="0"/>
              </a:p>
              <a:p>
                <a:r>
                  <a:rPr lang="zh-CN" altLang="en-US" sz="2400" dirty="0"/>
                  <a:t>由于有多种服务，所以服务时间分布是许多指数分布的随机抽样，可以推出 </a:t>
                </a:r>
                <a14:m>
                  <m:oMath xmlns:m="http://schemas.openxmlformats.org/officeDocument/2006/math">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𝜇</m:t>
                        </m:r>
                      </m:e>
                      <m:sub>
                        <m:r>
                          <a:rPr lang="en-US" altLang="zh-CN" sz="2400" i="1">
                            <a:latin typeface="Cambria Math" panose="02040503050406030204" pitchFamily="18" charset="0"/>
                          </a:rPr>
                          <m:t>𝑘</m:t>
                        </m:r>
                      </m:sub>
                    </m:sSub>
                  </m:oMath>
                </a14:m>
                <a:r>
                  <a:rPr lang="zh-CN" altLang="en-US" sz="2400" dirty="0"/>
                  <a:t> 为均值的指数分布被采样的概率为</a:t>
                </a:r>
                <a14:m>
                  <m:oMath xmlns:m="http://schemas.openxmlformats.org/officeDocument/2006/math">
                    <m:sSubSup>
                      <m:sSubSupPr>
                        <m:ctrlPr>
                          <a:rPr lang="en-US" altLang="zh-CN" sz="2400" i="1">
                            <a:latin typeface="Cambria Math" panose="02040503050406030204" pitchFamily="18" charset="0"/>
                          </a:rPr>
                        </m:ctrlPr>
                      </m:sSubSupPr>
                      <m:e>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𝜆</m:t>
                            </m:r>
                          </m:e>
                        </m:acc>
                      </m:e>
                      <m:sub>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𝑘</m:t>
                        </m:r>
                      </m:sub>
                      <m:sup>
                        <m:r>
                          <a:rPr lang="en-US" altLang="zh-CN" sz="2400" i="1">
                            <a:latin typeface="Cambria Math" panose="02040503050406030204" pitchFamily="18" charset="0"/>
                          </a:rPr>
                          <m:t>𝑡</m:t>
                        </m:r>
                      </m:sup>
                    </m:sSubSup>
                    <m:sSubSup>
                      <m:sSubSupPr>
                        <m:ctrlPr>
                          <a:rPr lang="en-US" altLang="zh-CN" sz="2400" i="1">
                            <a:latin typeface="Cambria Math" panose="02040503050406030204" pitchFamily="18" charset="0"/>
                          </a:rPr>
                        </m:ctrlPr>
                      </m:sSubSupPr>
                      <m:e>
                        <m:r>
                          <a:rPr lang="en-US" altLang="zh-CN" sz="2400" b="0" i="1" smtClean="0">
                            <a:latin typeface="Cambria Math" panose="02040503050406030204" pitchFamily="18" charset="0"/>
                          </a:rPr>
                          <m:t>/</m:t>
                        </m:r>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𝜆</m:t>
                            </m:r>
                          </m:e>
                        </m:acc>
                      </m:e>
                      <m:sub>
                        <m:r>
                          <a:rPr lang="en-US" altLang="zh-CN" sz="2400" i="1">
                            <a:latin typeface="Cambria Math" panose="02040503050406030204" pitchFamily="18" charset="0"/>
                          </a:rPr>
                          <m:t>𝑛</m:t>
                        </m:r>
                      </m:sub>
                      <m:sup>
                        <m:r>
                          <a:rPr lang="en-US" altLang="zh-CN" sz="2400" i="1">
                            <a:latin typeface="Cambria Math" panose="02040503050406030204" pitchFamily="18" charset="0"/>
                          </a:rPr>
                          <m:t>𝑡</m:t>
                        </m:r>
                      </m:sup>
                    </m:sSubSup>
                  </m:oMath>
                </a14:m>
                <a:r>
                  <a:rPr lang="zh-CN" altLang="en-US" sz="2400" dirty="0"/>
                  <a:t>；</a:t>
                </a:r>
                <a:endParaRPr lang="en-US" altLang="zh-CN" sz="2400" dirty="0"/>
              </a:p>
              <a:p>
                <a:r>
                  <a:rPr lang="zh-CN" altLang="en-US" sz="2400" dirty="0"/>
                  <a:t>设 </a:t>
                </a:r>
                <a14:m>
                  <m:oMath xmlns:m="http://schemas.openxmlformats.org/officeDocument/2006/math">
                    <m:r>
                      <a:rPr lang="en-US" altLang="zh-CN" sz="2400" b="0" i="1" smtClean="0">
                        <a:latin typeface="Cambria Math" panose="02040503050406030204" pitchFamily="18" charset="0"/>
                      </a:rPr>
                      <m:t>𝑠</m:t>
                    </m:r>
                  </m:oMath>
                </a14:m>
                <a:r>
                  <a:rPr lang="zh-CN" altLang="en-US" sz="2400" dirty="0"/>
                  <a:t> 为表示服务时间的随机变量，那么它的一阶和二阶矩为</a:t>
                </a:r>
                <a:endParaRPr lang="en-US" altLang="zh-CN" sz="2400" dirty="0"/>
              </a:p>
              <a:p>
                <a14:m>
                  <m:oMath xmlns:m="http://schemas.openxmlformats.org/officeDocument/2006/math">
                    <m:r>
                      <a:rPr lang="zh-CN" altLang="en-US" sz="2400" i="1" smtClean="0">
                        <a:latin typeface="Cambria Math" panose="02040503050406030204" pitchFamily="18" charset="0"/>
                      </a:rPr>
                      <m:t>𝔼</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𝑠</m:t>
                    </m:r>
                    <m:r>
                      <a:rPr lang="en-US" altLang="zh-CN" sz="2400" b="0" i="1" smtClean="0">
                        <a:latin typeface="Cambria Math" panose="02040503050406030204" pitchFamily="18" charset="0"/>
                      </a:rPr>
                      <m:t>]=</m:t>
                    </m:r>
                    <m:nary>
                      <m:naryPr>
                        <m:chr m:val="∑"/>
                        <m:supHide m:val="on"/>
                        <m:ctrlPr>
                          <a:rPr lang="en-US" altLang="zh-CN" sz="2400" b="0" i="1" smtClean="0">
                            <a:latin typeface="Cambria Math" panose="02040503050406030204" pitchFamily="18" charset="0"/>
                          </a:rPr>
                        </m:ctrlPr>
                      </m:naryPr>
                      <m:sub>
                        <m:r>
                          <m:rPr>
                            <m:brk m:alnAt="7"/>
                          </m:rPr>
                          <a:rPr lang="en-US" altLang="zh-CN" sz="2400" b="0" i="1" smtClean="0">
                            <a:latin typeface="Cambria Math" panose="02040503050406030204" pitchFamily="18" charset="0"/>
                          </a:rPr>
                          <m:t>𝑘</m:t>
                        </m:r>
                      </m:sub>
                      <m:sup/>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𝜇</m:t>
                            </m:r>
                          </m:e>
                          <m:sub>
                            <m:r>
                              <a:rPr lang="en-US" altLang="zh-CN" sz="2400" i="1">
                                <a:latin typeface="Cambria Math" panose="02040503050406030204" pitchFamily="18" charset="0"/>
                              </a:rPr>
                              <m:t>𝑘</m:t>
                            </m:r>
                          </m:sub>
                        </m:sSub>
                      </m:e>
                    </m:nary>
                    <m:sSubSup>
                      <m:sSubSupPr>
                        <m:ctrlPr>
                          <a:rPr lang="en-US" altLang="zh-CN" sz="2400" i="1">
                            <a:latin typeface="Cambria Math" panose="02040503050406030204" pitchFamily="18" charset="0"/>
                          </a:rPr>
                        </m:ctrlPr>
                      </m:sSubSupPr>
                      <m:e>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𝜆</m:t>
                            </m:r>
                          </m:e>
                        </m:acc>
                      </m:e>
                      <m:sub>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𝑘</m:t>
                        </m:r>
                      </m:sub>
                      <m:sup>
                        <m:r>
                          <a:rPr lang="en-US" altLang="zh-CN" sz="2400" i="1">
                            <a:latin typeface="Cambria Math" panose="02040503050406030204" pitchFamily="18" charset="0"/>
                          </a:rPr>
                          <m:t>𝑡</m:t>
                        </m:r>
                      </m:sup>
                    </m:sSubSup>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𝜆</m:t>
                            </m:r>
                          </m:e>
                        </m:acc>
                      </m:e>
                      <m:sub>
                        <m:r>
                          <a:rPr lang="en-US" altLang="zh-CN" sz="2400" i="1">
                            <a:latin typeface="Cambria Math" panose="02040503050406030204" pitchFamily="18" charset="0"/>
                          </a:rPr>
                          <m:t>𝑛</m:t>
                        </m:r>
                      </m:sub>
                      <m:sup>
                        <m:r>
                          <a:rPr lang="en-US" altLang="zh-CN" sz="2400" i="1">
                            <a:latin typeface="Cambria Math" panose="02040503050406030204" pitchFamily="18" charset="0"/>
                          </a:rPr>
                          <m:t>𝑡</m:t>
                        </m:r>
                      </m:sup>
                    </m:sSubSup>
                  </m:oMath>
                </a14:m>
                <a:r>
                  <a:rPr lang="zh-CN" altLang="en-US" sz="2400" dirty="0"/>
                  <a:t>，</a:t>
                </a:r>
                <a14:m>
                  <m:oMath xmlns:m="http://schemas.openxmlformats.org/officeDocument/2006/math">
                    <m:r>
                      <a:rPr lang="zh-CN" altLang="en-US" sz="2400" i="1">
                        <a:latin typeface="Cambria Math" panose="02040503050406030204" pitchFamily="18" charset="0"/>
                      </a:rPr>
                      <m:t>𝔼</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𝑠</m:t>
                        </m:r>
                      </m:e>
                      <m:sup>
                        <m:r>
                          <a:rPr lang="en-US" altLang="zh-CN" sz="2400" b="0" i="1" smtClean="0">
                            <a:latin typeface="Cambria Math" panose="02040503050406030204" pitchFamily="18" charset="0"/>
                          </a:rPr>
                          <m:t>2</m:t>
                        </m:r>
                      </m:sup>
                    </m:sSup>
                    <m:r>
                      <a:rPr lang="en-US" altLang="zh-CN" sz="2400" i="1" smtClean="0">
                        <a:latin typeface="Cambria Math" panose="02040503050406030204" pitchFamily="18" charset="0"/>
                      </a:rPr>
                      <m:t>]</m:t>
                    </m:r>
                    <m:r>
                      <a:rPr lang="en-US" altLang="zh-CN" sz="2400" i="1">
                        <a:latin typeface="Cambria Math" panose="02040503050406030204" pitchFamily="18" charset="0"/>
                      </a:rPr>
                      <m:t>=</m:t>
                    </m:r>
                    <m:nary>
                      <m:naryPr>
                        <m:chr m:val="∑"/>
                        <m:supHide m:val="on"/>
                        <m:ctrlPr>
                          <a:rPr lang="en-US" altLang="zh-CN" sz="2400" i="1">
                            <a:latin typeface="Cambria Math" panose="02040503050406030204" pitchFamily="18" charset="0"/>
                          </a:rPr>
                        </m:ctrlPr>
                      </m:naryPr>
                      <m:sub>
                        <m:r>
                          <m:rPr>
                            <m:brk m:alnAt="7"/>
                          </m:rPr>
                          <a:rPr lang="en-US" altLang="zh-CN" sz="2400" i="1">
                            <a:latin typeface="Cambria Math" panose="02040503050406030204" pitchFamily="18" charset="0"/>
                          </a:rPr>
                          <m:t>𝑘</m:t>
                        </m:r>
                      </m:sub>
                      <m:sup/>
                      <m:e>
                        <m:r>
                          <a:rPr lang="en-US" altLang="zh-CN" sz="2400" b="0" i="1" smtClean="0">
                            <a:latin typeface="Cambria Math" panose="02040503050406030204" pitchFamily="18" charset="0"/>
                          </a:rPr>
                          <m:t>2</m:t>
                        </m:r>
                        <m:sSubSup>
                          <m:sSubSupPr>
                            <m:ctrlPr>
                              <a:rPr lang="en-US" altLang="zh-CN" sz="2400" i="1" smtClean="0">
                                <a:latin typeface="Cambria Math" panose="02040503050406030204" pitchFamily="18" charset="0"/>
                              </a:rPr>
                            </m:ctrlPr>
                          </m:sSubSupPr>
                          <m:e>
                            <m:r>
                              <a:rPr lang="zh-CN" altLang="en-US" sz="2400" i="1" smtClean="0">
                                <a:latin typeface="Cambria Math" panose="02040503050406030204" pitchFamily="18" charset="0"/>
                              </a:rPr>
                              <m:t>𝜇</m:t>
                            </m:r>
                          </m:e>
                          <m:sub>
                            <m:r>
                              <a:rPr lang="en-US" altLang="zh-CN" sz="2400" b="0" i="1" smtClean="0">
                                <a:latin typeface="Cambria Math" panose="02040503050406030204" pitchFamily="18" charset="0"/>
                              </a:rPr>
                              <m:t>𝑘</m:t>
                            </m:r>
                          </m:sub>
                          <m:sup>
                            <m:r>
                              <a:rPr lang="en-US" altLang="zh-CN" sz="2400" b="0" i="1" smtClean="0">
                                <a:latin typeface="Cambria Math" panose="02040503050406030204" pitchFamily="18" charset="0"/>
                              </a:rPr>
                              <m:t>2</m:t>
                            </m:r>
                          </m:sup>
                        </m:sSubSup>
                      </m:e>
                    </m:nary>
                    <m:sSubSup>
                      <m:sSubSupPr>
                        <m:ctrlPr>
                          <a:rPr lang="en-US" altLang="zh-CN" sz="2400" i="1">
                            <a:latin typeface="Cambria Math" panose="02040503050406030204" pitchFamily="18" charset="0"/>
                          </a:rPr>
                        </m:ctrlPr>
                      </m:sSubSupPr>
                      <m:e>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𝜆</m:t>
                            </m:r>
                          </m:e>
                        </m:acc>
                      </m:e>
                      <m:sub>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𝑘</m:t>
                        </m:r>
                      </m:sub>
                      <m:sup>
                        <m:r>
                          <a:rPr lang="en-US" altLang="zh-CN" sz="2400" i="1">
                            <a:latin typeface="Cambria Math" panose="02040503050406030204" pitchFamily="18" charset="0"/>
                          </a:rPr>
                          <m:t>𝑡</m:t>
                        </m:r>
                      </m:sup>
                    </m:sSubSup>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m:t>
                        </m:r>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𝜆</m:t>
                            </m:r>
                          </m:e>
                        </m:acc>
                      </m:e>
                      <m:sub>
                        <m:r>
                          <a:rPr lang="en-US" altLang="zh-CN" sz="2400" i="1">
                            <a:latin typeface="Cambria Math" panose="02040503050406030204" pitchFamily="18" charset="0"/>
                          </a:rPr>
                          <m:t>𝑛</m:t>
                        </m:r>
                      </m:sub>
                      <m:sup>
                        <m:r>
                          <a:rPr lang="en-US" altLang="zh-CN" sz="2400" i="1">
                            <a:latin typeface="Cambria Math" panose="02040503050406030204" pitchFamily="18" charset="0"/>
                          </a:rPr>
                          <m:t>𝑡</m:t>
                        </m:r>
                      </m:sup>
                    </m:sSubSup>
                  </m:oMath>
                </a14:m>
                <a:r>
                  <a:rPr lang="zh-CN" altLang="en-US" sz="2400" dirty="0"/>
                  <a:t>；</a:t>
                </a:r>
                <a:endParaRPr lang="en-US" altLang="zh-CN" sz="2400" dirty="0"/>
              </a:p>
              <a:p>
                <a:r>
                  <a:rPr lang="zh-CN" altLang="en-US" sz="2400" dirty="0"/>
                  <a:t>根据</a:t>
                </a:r>
                <a:r>
                  <a:rPr lang="en-US" altLang="zh-CN" sz="2400" dirty="0" err="1"/>
                  <a:t>Pollaczek-Khinchin</a:t>
                </a:r>
                <a:r>
                  <a:rPr lang="zh-CN" altLang="en-US" sz="2400" dirty="0"/>
                  <a:t>公式可以得到预期逗留时间为</a:t>
                </a:r>
                <a:endParaRPr lang="en-US" altLang="zh-CN" sz="2400" dirty="0"/>
              </a:p>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𝑇</m:t>
                          </m:r>
                        </m:e>
                        <m:sub>
                          <m:r>
                            <a:rPr lang="en-US" altLang="zh-CN" sz="2400" b="0" i="1" smtClean="0">
                              <a:latin typeface="Cambria Math" panose="02040503050406030204" pitchFamily="18" charset="0"/>
                            </a:rPr>
                            <m:t>𝑛</m:t>
                          </m:r>
                        </m:sub>
                        <m:sup>
                          <m:r>
                            <a:rPr lang="en-US" altLang="zh-CN" sz="2400" b="0" i="1" smtClean="0">
                              <a:latin typeface="Cambria Math" panose="02040503050406030204" pitchFamily="18" charset="0"/>
                            </a:rPr>
                            <m:t>𝑡</m:t>
                          </m:r>
                        </m:sup>
                      </m:sSubSup>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𝑎</m:t>
                              </m:r>
                            </m:e>
                            <m:sup>
                              <m:r>
                                <a:rPr lang="en-US" altLang="zh-CN" sz="2400" b="0" i="1" smtClean="0">
                                  <a:latin typeface="Cambria Math" panose="02040503050406030204" pitchFamily="18" charset="0"/>
                                </a:rPr>
                                <m:t>𝑡</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𝑏</m:t>
                              </m:r>
                            </m:e>
                            <m:sup>
                              <m:r>
                                <a:rPr lang="en-US" altLang="zh-CN" sz="2400" b="0" i="1" smtClean="0">
                                  <a:latin typeface="Cambria Math" panose="02040503050406030204" pitchFamily="18" charset="0"/>
                                </a:rPr>
                                <m:t>𝑡</m:t>
                              </m:r>
                            </m:sup>
                          </m:sSup>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a:rPr lang="en-US" altLang="zh-CN" sz="2400" b="0" i="1" smtClean="0">
                              <a:latin typeface="Cambria Math" panose="02040503050406030204" pitchFamily="18" charset="0"/>
                            </a:rPr>
                            <m:t>1</m:t>
                          </m:r>
                        </m:num>
                        <m:den>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𝑓</m:t>
                              </m:r>
                            </m:e>
                            <m:sub>
                              <m:r>
                                <a:rPr lang="en-US" altLang="zh-CN" sz="2400" b="0" i="1" smtClean="0">
                                  <a:latin typeface="Cambria Math" panose="02040503050406030204" pitchFamily="18" charset="0"/>
                                </a:rPr>
                                <m:t>𝑛</m:t>
                              </m:r>
                            </m:sub>
                          </m:sSub>
                        </m:den>
                      </m:f>
                      <m:r>
                        <a:rPr lang="zh-CN" altLang="en-US" sz="2400" b="0" i="1" smtClean="0">
                          <a:latin typeface="Cambria Math" panose="02040503050406030204" pitchFamily="18" charset="0"/>
                        </a:rPr>
                        <m:t>𝔼</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Sup>
                            <m:sSubSupPr>
                              <m:ctrlPr>
                                <a:rPr lang="en-US" altLang="zh-CN" sz="2400" i="1">
                                  <a:latin typeface="Cambria Math" panose="02040503050406030204" pitchFamily="18" charset="0"/>
                                </a:rPr>
                              </m:ctrlPr>
                            </m:sSubSupPr>
                            <m:e>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𝜆</m:t>
                                  </m:r>
                                </m:e>
                              </m:acc>
                            </m:e>
                            <m:sub>
                              <m:r>
                                <a:rPr lang="en-US" altLang="zh-CN" sz="2400" i="1">
                                  <a:latin typeface="Cambria Math" panose="02040503050406030204" pitchFamily="18" charset="0"/>
                                </a:rPr>
                                <m:t>𝑛</m:t>
                              </m:r>
                            </m:sub>
                            <m:sup>
                              <m:r>
                                <a:rPr lang="en-US" altLang="zh-CN" sz="2400" i="1">
                                  <a:latin typeface="Cambria Math" panose="02040503050406030204" pitchFamily="18" charset="0"/>
                                </a:rPr>
                                <m:t>𝑡</m:t>
                              </m:r>
                            </m:sup>
                          </m:sSubSup>
                          <m:r>
                            <a:rPr lang="zh-CN" altLang="en-US" sz="2400" i="1">
                              <a:latin typeface="Cambria Math" panose="02040503050406030204" pitchFamily="18" charset="0"/>
                            </a:rPr>
                            <m:t>𝔼</m:t>
                          </m:r>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𝑠</m:t>
                              </m:r>
                            </m:e>
                            <m:sup>
                              <m:r>
                                <a:rPr lang="en-US" altLang="zh-CN" sz="2400" i="1">
                                  <a:latin typeface="Cambria Math" panose="02040503050406030204" pitchFamily="18" charset="0"/>
                                </a:rPr>
                                <m:t>2</m:t>
                              </m:r>
                            </m:sup>
                          </m:sSup>
                          <m:r>
                            <a:rPr lang="en-US" altLang="zh-CN" sz="2400" i="1">
                              <a:latin typeface="Cambria Math" panose="02040503050406030204" pitchFamily="18" charset="0"/>
                            </a:rPr>
                            <m:t>]</m:t>
                          </m:r>
                        </m:num>
                        <m:den>
                          <m:r>
                            <a:rPr lang="en-US" altLang="zh-CN" sz="2400" b="0" i="1" smtClean="0">
                              <a:latin typeface="Cambria Math" panose="02040503050406030204" pitchFamily="18" charset="0"/>
                            </a:rPr>
                            <m:t>2(</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𝑓</m:t>
                              </m:r>
                            </m:e>
                            <m:sub>
                              <m:r>
                                <a:rPr lang="en-US" altLang="zh-CN" sz="2400" i="1">
                                  <a:latin typeface="Cambria Math" panose="02040503050406030204" pitchFamily="18" charset="0"/>
                                </a:rPr>
                                <m:t>𝑛</m:t>
                              </m:r>
                            </m:sub>
                          </m:sSub>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𝜆</m:t>
                                  </m:r>
                                </m:e>
                              </m:acc>
                            </m:e>
                            <m:sub>
                              <m:r>
                                <a:rPr lang="en-US" altLang="zh-CN" sz="2400" i="1">
                                  <a:latin typeface="Cambria Math" panose="02040503050406030204" pitchFamily="18" charset="0"/>
                                </a:rPr>
                                <m:t>𝑛</m:t>
                              </m:r>
                            </m:sub>
                            <m:sup>
                              <m:r>
                                <a:rPr lang="en-US" altLang="zh-CN" sz="2400" i="1">
                                  <a:latin typeface="Cambria Math" panose="02040503050406030204" pitchFamily="18" charset="0"/>
                                </a:rPr>
                                <m:t>𝑡</m:t>
                              </m:r>
                            </m:sup>
                          </m:sSubSup>
                          <m:r>
                            <a:rPr lang="zh-CN" altLang="en-US" sz="2400" i="1">
                              <a:latin typeface="Cambria Math" panose="02040503050406030204" pitchFamily="18" charset="0"/>
                            </a:rPr>
                            <m:t>𝔼</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𝑠</m:t>
                              </m:r>
                            </m:e>
                          </m:d>
                          <m:r>
                            <a:rPr lang="en-US" altLang="zh-CN" sz="2400" b="0" i="1" smtClean="0">
                              <a:latin typeface="Cambria Math" panose="02040503050406030204" pitchFamily="18" charset="0"/>
                            </a:rPr>
                            <m:t>)</m:t>
                          </m:r>
                        </m:den>
                      </m:f>
                    </m:oMath>
                  </m:oMathPara>
                </a14:m>
                <a:endParaRPr lang="zh-CN" altLang="en-US" sz="2400" dirty="0"/>
              </a:p>
            </p:txBody>
          </p:sp>
        </mc:Choice>
        <mc:Fallback>
          <p:sp>
            <p:nvSpPr>
              <p:cNvPr id="2" name="文本框 1">
                <a:extLst>
                  <a:ext uri="{FF2B5EF4-FFF2-40B4-BE49-F238E27FC236}">
                    <a16:creationId xmlns:a16="http://schemas.microsoft.com/office/drawing/2014/main" id="{8E7E55AE-04B3-49AB-AE93-3ED6D54B34FB}"/>
                  </a:ext>
                </a:extLst>
              </p:cNvPr>
              <p:cNvSpPr txBox="1">
                <a:spLocks noRot="1" noChangeAspect="1" noMove="1" noResize="1" noEditPoints="1" noAdjustHandles="1" noChangeArrowheads="1" noChangeShapeType="1" noTextEdit="1"/>
              </p:cNvSpPr>
              <p:nvPr/>
            </p:nvSpPr>
            <p:spPr>
              <a:xfrm>
                <a:off x="323529" y="1440866"/>
                <a:ext cx="8424936" cy="4958986"/>
              </a:xfrm>
              <a:prstGeom prst="rect">
                <a:avLst/>
              </a:prstGeom>
              <a:blipFill>
                <a:blip r:embed="rId4"/>
                <a:stretch>
                  <a:fillRect l="-1809" t="-1720" r="-101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1940794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Modeling</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16</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088072FB-4557-4126-B58E-560FEDDD3139}"/>
                  </a:ext>
                </a:extLst>
              </p:cNvPr>
              <p:cNvSpPr txBox="1"/>
              <p:nvPr/>
            </p:nvSpPr>
            <p:spPr>
              <a:xfrm>
                <a:off x="395536" y="1916832"/>
                <a:ext cx="8352928" cy="2568011"/>
              </a:xfrm>
              <a:prstGeom prst="rect">
                <a:avLst/>
              </a:prstGeom>
              <a:noFill/>
            </p:spPr>
            <p:txBody>
              <a:bodyPr wrap="square" rtlCol="0">
                <a:spAutoFit/>
              </a:bodyPr>
              <a:lstStyle/>
              <a:p>
                <a:r>
                  <a:rPr lang="zh-CN" altLang="en-US" sz="2400" dirty="0"/>
                  <a:t>假设云计算中心具有足够强大的计算力，即将任务卸载到云计算中心的延迟</a:t>
                </a:r>
                <a14:m>
                  <m:oMath xmlns:m="http://schemas.openxmlformats.org/officeDocument/2006/math">
                    <m:sSup>
                      <m:sSupPr>
                        <m:ctrlPr>
                          <a:rPr lang="en-US" altLang="zh-CN" sz="2400" i="1" smtClean="0">
                            <a:latin typeface="Cambria Math" panose="02040503050406030204" pitchFamily="18" charset="0"/>
                          </a:rPr>
                        </m:ctrlPr>
                      </m:sSupPr>
                      <m:e>
                        <m:r>
                          <a:rPr lang="en-US" altLang="zh-CN" sz="2400" b="0" i="1" smtClean="0">
                            <a:latin typeface="Cambria Math" panose="02040503050406030204" pitchFamily="18" charset="0"/>
                          </a:rPr>
                          <m:t>h</m:t>
                        </m:r>
                      </m:e>
                      <m:sup>
                        <m:r>
                          <a:rPr lang="en-US" altLang="zh-CN" sz="2400" b="0" i="1" smtClean="0">
                            <a:latin typeface="Cambria Math" panose="02040503050406030204" pitchFamily="18" charset="0"/>
                          </a:rPr>
                          <m:t>𝑡</m:t>
                        </m:r>
                      </m:sup>
                    </m:sSup>
                  </m:oMath>
                </a14:m>
                <a:r>
                  <a:rPr lang="zh-CN" altLang="en-US" sz="2400" dirty="0"/>
                  <a:t>主要来自传输时延；</a:t>
                </a:r>
                <a:endParaRPr lang="en-US" altLang="zh-CN" sz="2400" dirty="0"/>
              </a:p>
              <a:p>
                <a:r>
                  <a:rPr lang="zh-CN" altLang="en-US" sz="2400" dirty="0"/>
                  <a:t>那么</a:t>
                </a:r>
                <a:r>
                  <a:rPr lang="en-US" altLang="zh-CN" sz="2400" dirty="0"/>
                  <a:t>BS </a:t>
                </a:r>
                <a14:m>
                  <m:oMath xmlns:m="http://schemas.openxmlformats.org/officeDocument/2006/math">
                    <m:r>
                      <a:rPr lang="en-US" altLang="zh-CN" sz="2400" b="0" i="1" smtClean="0">
                        <a:latin typeface="Cambria Math" panose="02040503050406030204" pitchFamily="18" charset="0"/>
                      </a:rPr>
                      <m:t>𝑛</m:t>
                    </m:r>
                  </m:oMath>
                </a14:m>
                <a:r>
                  <a:rPr lang="zh-CN" altLang="en-US" sz="2400" dirty="0"/>
                  <a:t> 的总计算延迟为</a:t>
                </a:r>
                <a:endParaRPr lang="en-US" altLang="zh-CN" sz="2400" dirty="0"/>
              </a:p>
              <a:p>
                <a:pPr/>
                <a14:m>
                  <m:oMathPara xmlns:m="http://schemas.openxmlformats.org/officeDocument/2006/math">
                    <m:oMathParaPr>
                      <m:jc m:val="centerGroup"/>
                    </m:oMathParaPr>
                    <m:oMath xmlns:m="http://schemas.openxmlformats.org/officeDocument/2006/math">
                      <m:sSubSup>
                        <m:sSubSupPr>
                          <m:ctrlPr>
                            <a:rPr lang="en-US" altLang="zh-CN" sz="2400" i="1" smtClean="0">
                              <a:latin typeface="Cambria Math" panose="02040503050406030204" pitchFamily="18" charset="0"/>
                            </a:rPr>
                          </m:ctrlPr>
                        </m:sSubSupPr>
                        <m:e>
                          <m:r>
                            <a:rPr lang="en-US" altLang="zh-CN" sz="2400" b="0" i="1" smtClean="0">
                              <a:latin typeface="Cambria Math" panose="02040503050406030204" pitchFamily="18" charset="0"/>
                            </a:rPr>
                            <m:t>𝐷</m:t>
                          </m:r>
                        </m:e>
                        <m:sub>
                          <m:r>
                            <a:rPr lang="en-US" altLang="zh-CN" sz="2400" b="0" i="1" smtClean="0">
                              <a:latin typeface="Cambria Math" panose="02040503050406030204" pitchFamily="18" charset="0"/>
                            </a:rPr>
                            <m:t>𝑛</m:t>
                          </m:r>
                        </m:sub>
                        <m:sup>
                          <m:r>
                            <a:rPr lang="en-US" altLang="zh-CN" sz="2400" b="0" i="1" smtClean="0">
                              <a:latin typeface="Cambria Math" panose="02040503050406030204" pitchFamily="18" charset="0"/>
                            </a:rPr>
                            <m:t>𝑡</m:t>
                          </m:r>
                        </m:sup>
                      </m:sSubSup>
                      <m:d>
                        <m:dPr>
                          <m:ctrlPr>
                            <a:rPr lang="en-US" altLang="zh-CN" sz="2400" b="0" i="1" smtClean="0">
                              <a:latin typeface="Cambria Math" panose="02040503050406030204" pitchFamily="18" charset="0"/>
                            </a:rPr>
                          </m:ctrlPr>
                        </m:dPr>
                        <m:e>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𝑎</m:t>
                              </m:r>
                            </m:e>
                            <m:sup>
                              <m:r>
                                <a:rPr lang="en-US" altLang="zh-CN" sz="2400" b="0" i="1" smtClean="0">
                                  <a:latin typeface="Cambria Math" panose="02040503050406030204" pitchFamily="18" charset="0"/>
                                </a:rPr>
                                <m:t>𝑡</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𝑏</m:t>
                              </m:r>
                            </m:e>
                            <m:sup>
                              <m:r>
                                <a:rPr lang="en-US" altLang="zh-CN" sz="2400" b="0" i="1" smtClean="0">
                                  <a:latin typeface="Cambria Math" panose="02040503050406030204" pitchFamily="18" charset="0"/>
                                </a:rPr>
                                <m:t>𝑡</m:t>
                              </m:r>
                            </m:sup>
                          </m:sSup>
                        </m:e>
                      </m:d>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𝜆</m:t>
                              </m:r>
                            </m:e>
                          </m:acc>
                        </m:e>
                        <m:sub>
                          <m:r>
                            <a:rPr lang="en-US" altLang="zh-CN" sz="2400" i="1">
                              <a:latin typeface="Cambria Math" panose="02040503050406030204" pitchFamily="18" charset="0"/>
                            </a:rPr>
                            <m:t>𝑛</m:t>
                          </m:r>
                        </m:sub>
                        <m:sup>
                          <m:r>
                            <a:rPr lang="en-US" altLang="zh-CN" sz="2400" i="1">
                              <a:latin typeface="Cambria Math" panose="02040503050406030204" pitchFamily="18" charset="0"/>
                            </a:rPr>
                            <m:t>𝑡</m:t>
                          </m:r>
                        </m:sup>
                      </m:sSubSup>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𝑇</m:t>
                          </m:r>
                        </m:e>
                        <m:sub>
                          <m:r>
                            <a:rPr lang="en-US" altLang="zh-CN" sz="2400" i="1">
                              <a:latin typeface="Cambria Math" panose="02040503050406030204" pitchFamily="18" charset="0"/>
                            </a:rPr>
                            <m:t>𝑛</m:t>
                          </m:r>
                        </m:sub>
                        <m:sup>
                          <m:r>
                            <a:rPr lang="en-US" altLang="zh-CN" sz="2400" i="1">
                              <a:latin typeface="Cambria Math" panose="02040503050406030204" pitchFamily="18" charset="0"/>
                            </a:rPr>
                            <m:t>𝑡</m:t>
                          </m:r>
                        </m:sup>
                      </m:sSubSup>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𝑎</m:t>
                              </m:r>
                            </m:e>
                            <m:sup>
                              <m:r>
                                <a:rPr lang="en-US" altLang="zh-CN" sz="2400" i="1">
                                  <a:latin typeface="Cambria Math" panose="02040503050406030204" pitchFamily="18" charset="0"/>
                                </a:rPr>
                                <m:t>𝑡</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𝑡</m:t>
                              </m:r>
                            </m:sup>
                          </m:sSup>
                        </m:e>
                      </m:d>
                      <m:r>
                        <a:rPr lang="en-US" altLang="zh-CN" sz="2400" b="0" i="1" smtClean="0">
                          <a:latin typeface="Cambria Math" panose="02040503050406030204" pitchFamily="18" charset="0"/>
                        </a:rPr>
                        <m:t>+</m:t>
                      </m:r>
                      <m:d>
                        <m:dPr>
                          <m:ctrlPr>
                            <a:rPr lang="en-US" altLang="zh-CN" sz="2400" b="0" i="1" smtClean="0">
                              <a:latin typeface="Cambria Math" panose="02040503050406030204" pitchFamily="18" charset="0"/>
                            </a:rPr>
                          </m:ctrlPr>
                        </m:dPr>
                        <m:e>
                          <m:sSubSup>
                            <m:sSubSupPr>
                              <m:ctrlPr>
                                <a:rPr lang="en-US" altLang="zh-CN" sz="2400" b="0" i="1" smtClean="0">
                                  <a:latin typeface="Cambria Math" panose="02040503050406030204" pitchFamily="18" charset="0"/>
                                </a:rPr>
                              </m:ctrlPr>
                            </m:sSubSupPr>
                            <m:e>
                              <m:r>
                                <a:rPr lang="zh-CN" altLang="en-US" sz="2400" b="0" i="1" smtClean="0">
                                  <a:latin typeface="Cambria Math" panose="02040503050406030204" pitchFamily="18" charset="0"/>
                                </a:rPr>
                                <m:t>𝜆</m:t>
                              </m:r>
                            </m:e>
                            <m:sub>
                              <m:r>
                                <a:rPr lang="en-US" altLang="zh-CN" sz="2400" b="0" i="1" smtClean="0">
                                  <a:latin typeface="Cambria Math" panose="02040503050406030204" pitchFamily="18" charset="0"/>
                                </a:rPr>
                                <m:t>𝑛</m:t>
                              </m:r>
                            </m:sub>
                            <m:sup>
                              <m:r>
                                <a:rPr lang="en-US" altLang="zh-CN" sz="2400" b="0" i="1" smtClean="0">
                                  <a:latin typeface="Cambria Math" panose="02040503050406030204" pitchFamily="18" charset="0"/>
                                </a:rPr>
                                <m:t>𝑡</m:t>
                              </m:r>
                            </m:sup>
                          </m:sSub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𝜆</m:t>
                                  </m:r>
                                </m:e>
                              </m:acc>
                            </m:e>
                            <m:sub>
                              <m:r>
                                <a:rPr lang="en-US" altLang="zh-CN" sz="2400" i="1">
                                  <a:latin typeface="Cambria Math" panose="02040503050406030204" pitchFamily="18" charset="0"/>
                                </a:rPr>
                                <m:t>𝑛</m:t>
                              </m:r>
                            </m:sub>
                            <m:sup>
                              <m:r>
                                <a:rPr lang="en-US" altLang="zh-CN" sz="2400" i="1">
                                  <a:latin typeface="Cambria Math" panose="02040503050406030204" pitchFamily="18" charset="0"/>
                                </a:rPr>
                                <m:t>𝑡</m:t>
                              </m:r>
                            </m:sup>
                          </m:sSubSup>
                        </m:e>
                      </m:d>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h</m:t>
                          </m:r>
                        </m:e>
                        <m:sup>
                          <m:r>
                            <a:rPr lang="en-US" altLang="zh-CN" sz="2400" i="1">
                              <a:latin typeface="Cambria Math" panose="02040503050406030204" pitchFamily="18" charset="0"/>
                            </a:rPr>
                            <m:t>𝑡</m:t>
                          </m:r>
                        </m:sup>
                      </m:sSup>
                      <m:r>
                        <a:rPr lang="en-US" altLang="zh-CN" sz="2400" b="0" i="1" smtClean="0">
                          <a:latin typeface="Cambria Math" panose="02040503050406030204" pitchFamily="18" charset="0"/>
                        </a:rPr>
                        <m:t>=</m:t>
                      </m:r>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𝜆</m:t>
                          </m:r>
                        </m:e>
                        <m:sub>
                          <m:r>
                            <a:rPr lang="en-US" altLang="zh-CN" sz="2400" i="1">
                              <a:latin typeface="Cambria Math" panose="02040503050406030204" pitchFamily="18" charset="0"/>
                            </a:rPr>
                            <m:t>𝑛</m:t>
                          </m:r>
                        </m:sub>
                        <m:sup>
                          <m:r>
                            <a:rPr lang="en-US" altLang="zh-CN" sz="2400" i="1">
                              <a:latin typeface="Cambria Math" panose="02040503050406030204" pitchFamily="18" charset="0"/>
                            </a:rPr>
                            <m:t>𝑡</m:t>
                          </m:r>
                        </m:sup>
                      </m:sSubSup>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h</m:t>
                          </m:r>
                        </m:e>
                        <m:sup>
                          <m:r>
                            <a:rPr lang="en-US" altLang="zh-CN" sz="2400" i="1">
                              <a:latin typeface="Cambria Math" panose="02040503050406030204" pitchFamily="18" charset="0"/>
                            </a:rPr>
                            <m:t>𝑡</m:t>
                          </m:r>
                        </m:sup>
                      </m:sSup>
                      <m:r>
                        <a:rPr lang="en-US" altLang="zh-CN" sz="2400" b="0" i="0" smtClean="0">
                          <a:latin typeface="Cambria Math" panose="02040503050406030204" pitchFamily="18" charset="0"/>
                        </a:rPr>
                        <m:t>+</m:t>
                      </m:r>
                      <m:nary>
                        <m:naryPr>
                          <m:chr m:val="∑"/>
                          <m:supHide m:val="on"/>
                          <m:ctrlPr>
                            <a:rPr lang="en-US" altLang="zh-CN" sz="2400" b="0" i="1" smtClean="0">
                              <a:latin typeface="Cambria Math" panose="02040503050406030204" pitchFamily="18" charset="0"/>
                            </a:rPr>
                          </m:ctrlPr>
                        </m:naryPr>
                        <m:sub>
                          <m:r>
                            <m:rPr>
                              <m:brk m:alnAt="7"/>
                            </m:rPr>
                            <a:rPr lang="en-US" altLang="zh-CN" sz="2400" b="0" i="1" smtClean="0">
                              <a:latin typeface="Cambria Math" panose="02040503050406030204" pitchFamily="18" charset="0"/>
                            </a:rPr>
                            <m:t>𝑘</m:t>
                          </m:r>
                        </m:sub>
                        <m:sup/>
                        <m:e>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zh-CN" altLang="en-US" sz="2400" b="0" i="1" smtClean="0">
                                  <a:latin typeface="Cambria Math" panose="02040503050406030204" pitchFamily="18" charset="0"/>
                                </a:rPr>
                                <m:t>𝜇</m:t>
                              </m:r>
                            </m:e>
                            <m:sub>
                              <m:r>
                                <a:rPr lang="en-US" altLang="zh-CN" sz="2400" b="0" i="1" smtClean="0">
                                  <a:latin typeface="Cambria Math" panose="02040503050406030204" pitchFamily="18" charset="0"/>
                                </a:rPr>
                                <m:t>𝑘</m:t>
                              </m:r>
                            </m:sub>
                          </m:sSub>
                          <m:r>
                            <a:rPr lang="en-US" altLang="zh-CN" sz="2400" b="0" i="1" smtClean="0">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h</m:t>
                              </m:r>
                            </m:e>
                            <m:sup>
                              <m:r>
                                <a:rPr lang="en-US" altLang="zh-CN" sz="2400" i="1">
                                  <a:latin typeface="Cambria Math" panose="02040503050406030204" pitchFamily="18" charset="0"/>
                                </a:rPr>
                                <m:t>𝑡</m:t>
                              </m:r>
                            </m:sup>
                          </m:sSup>
                          <m:r>
                            <a:rPr lang="en-US" altLang="zh-CN" sz="2400" b="0" i="1" smtClean="0">
                              <a:latin typeface="Cambria Math" panose="02040503050406030204" pitchFamily="18" charset="0"/>
                            </a:rPr>
                            <m:t>)</m:t>
                          </m:r>
                        </m:e>
                      </m:nary>
                      <m:sSubSup>
                        <m:sSubSupPr>
                          <m:ctrlPr>
                            <a:rPr lang="en-US" altLang="zh-CN" sz="2400" i="1">
                              <a:latin typeface="Cambria Math" panose="02040503050406030204" pitchFamily="18" charset="0"/>
                            </a:rPr>
                          </m:ctrlPr>
                        </m:sSubSupPr>
                        <m:e>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𝜆</m:t>
                              </m:r>
                            </m:e>
                          </m:acc>
                        </m:e>
                        <m:sub>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𝑘</m:t>
                          </m:r>
                        </m:sub>
                        <m:sup>
                          <m:r>
                            <a:rPr lang="en-US" altLang="zh-CN" sz="2400" i="1">
                              <a:latin typeface="Cambria Math" panose="02040503050406030204" pitchFamily="18" charset="0"/>
                            </a:rPr>
                            <m:t>𝑡</m:t>
                          </m:r>
                        </m:sup>
                      </m:sSubSup>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nary>
                            <m:naryPr>
                              <m:chr m:val="∑"/>
                              <m:supHide m:val="on"/>
                              <m:ctrlPr>
                                <a:rPr lang="en-US" altLang="zh-CN" sz="2400" b="0" i="1" smtClean="0">
                                  <a:latin typeface="Cambria Math" panose="02040503050406030204" pitchFamily="18" charset="0"/>
                                </a:rPr>
                              </m:ctrlPr>
                            </m:naryPr>
                            <m:sub>
                              <m:r>
                                <m:rPr>
                                  <m:brk m:alnAt="7"/>
                                </m:rPr>
                                <a:rPr lang="en-US" altLang="zh-CN" sz="2400" b="0" i="1" smtClean="0">
                                  <a:latin typeface="Cambria Math" panose="02040503050406030204" pitchFamily="18" charset="0"/>
                                </a:rPr>
                                <m:t>𝑘</m:t>
                              </m:r>
                            </m:sub>
                            <m:sup/>
                            <m:e>
                              <m:sSubSup>
                                <m:sSubSupPr>
                                  <m:ctrlPr>
                                    <a:rPr lang="en-US" altLang="zh-CN" sz="2400" i="1">
                                      <a:latin typeface="Cambria Math" panose="02040503050406030204" pitchFamily="18" charset="0"/>
                                    </a:rPr>
                                  </m:ctrlPr>
                                </m:sSubSupPr>
                                <m:e>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𝜆</m:t>
                                      </m:r>
                                    </m:e>
                                  </m:acc>
                                </m:e>
                                <m:sub>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𝑘</m:t>
                                  </m:r>
                                </m:sub>
                                <m:sup>
                                  <m:r>
                                    <a:rPr lang="en-US" altLang="zh-CN" sz="2400" i="1">
                                      <a:latin typeface="Cambria Math" panose="02040503050406030204" pitchFamily="18" charset="0"/>
                                    </a:rPr>
                                    <m:t>𝑡</m:t>
                                  </m:r>
                                </m:sup>
                              </m:sSubSup>
                              <m:nary>
                                <m:naryPr>
                                  <m:chr m:val="∑"/>
                                  <m:supHide m:val="on"/>
                                  <m:ctrlPr>
                                    <a:rPr lang="en-US" altLang="zh-CN" sz="2400" i="1">
                                      <a:latin typeface="Cambria Math" panose="02040503050406030204" pitchFamily="18" charset="0"/>
                                    </a:rPr>
                                  </m:ctrlPr>
                                </m:naryPr>
                                <m:sub>
                                  <m:r>
                                    <m:rPr>
                                      <m:brk m:alnAt="7"/>
                                    </m:rPr>
                                    <a:rPr lang="en-US" altLang="zh-CN" sz="2400" i="1">
                                      <a:latin typeface="Cambria Math" panose="02040503050406030204" pitchFamily="18" charset="0"/>
                                    </a:rPr>
                                    <m:t>𝑘</m:t>
                                  </m:r>
                                </m:sub>
                                <m:sup/>
                                <m:e>
                                  <m:sSubSup>
                                    <m:sSubSupPr>
                                      <m:ctrlPr>
                                        <a:rPr lang="en-US" altLang="zh-CN" sz="2400" i="1">
                                          <a:latin typeface="Cambria Math" panose="02040503050406030204" pitchFamily="18" charset="0"/>
                                        </a:rPr>
                                      </m:ctrlPr>
                                    </m:sSubSupPr>
                                    <m:e>
                                      <m:sSubSup>
                                        <m:sSubSupPr>
                                          <m:ctrlPr>
                                            <a:rPr lang="en-US" altLang="zh-CN" sz="2400" i="1">
                                              <a:latin typeface="Cambria Math" panose="02040503050406030204" pitchFamily="18" charset="0"/>
                                            </a:rPr>
                                          </m:ctrlPr>
                                        </m:sSubSupPr>
                                        <m:e>
                                          <m:r>
                                            <a:rPr lang="zh-CN" altLang="en-US" sz="2400" i="1">
                                              <a:latin typeface="Cambria Math" panose="02040503050406030204" pitchFamily="18" charset="0"/>
                                            </a:rPr>
                                            <m:t>𝜇</m:t>
                                          </m:r>
                                        </m:e>
                                        <m:sub>
                                          <m:r>
                                            <a:rPr lang="en-US" altLang="zh-CN" sz="2400" i="1">
                                              <a:latin typeface="Cambria Math" panose="02040503050406030204" pitchFamily="18" charset="0"/>
                                            </a:rPr>
                                            <m:t>𝑘</m:t>
                                          </m:r>
                                        </m:sub>
                                        <m:sup>
                                          <m:r>
                                            <a:rPr lang="en-US" altLang="zh-CN" sz="2400" i="1">
                                              <a:latin typeface="Cambria Math" panose="02040503050406030204" pitchFamily="18" charset="0"/>
                                            </a:rPr>
                                            <m:t>2</m:t>
                                          </m:r>
                                        </m:sup>
                                      </m:sSubSup>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𝜆</m:t>
                                          </m:r>
                                        </m:e>
                                      </m:acc>
                                    </m:e>
                                    <m:sub>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𝑘</m:t>
                                      </m:r>
                                    </m:sub>
                                    <m:sup>
                                      <m:r>
                                        <a:rPr lang="en-US" altLang="zh-CN" sz="2400" i="1">
                                          <a:latin typeface="Cambria Math" panose="02040503050406030204" pitchFamily="18" charset="0"/>
                                        </a:rPr>
                                        <m:t>𝑡</m:t>
                                      </m:r>
                                    </m:sup>
                                  </m:sSubSup>
                                </m:e>
                              </m:nary>
                            </m:e>
                          </m:nary>
                        </m:num>
                        <m:den>
                          <m:r>
                            <a:rPr lang="en-US" altLang="zh-CN" sz="2400" b="0" i="1" smtClean="0">
                              <a:latin typeface="Cambria Math" panose="02040503050406030204" pitchFamily="18" charset="0"/>
                            </a:rPr>
                            <m:t>1−</m:t>
                          </m:r>
                          <m:nary>
                            <m:naryPr>
                              <m:chr m:val="∑"/>
                              <m:supHide m:val="on"/>
                              <m:ctrlPr>
                                <a:rPr lang="en-US" altLang="zh-CN" sz="2400" i="1">
                                  <a:latin typeface="Cambria Math" panose="02040503050406030204" pitchFamily="18" charset="0"/>
                                </a:rPr>
                              </m:ctrlPr>
                            </m:naryPr>
                            <m:sub>
                              <m:r>
                                <m:rPr>
                                  <m:brk m:alnAt="7"/>
                                </m:rPr>
                                <a:rPr lang="en-US" altLang="zh-CN" sz="2400" i="1">
                                  <a:latin typeface="Cambria Math" panose="02040503050406030204" pitchFamily="18" charset="0"/>
                                </a:rPr>
                                <m:t>𝑘</m:t>
                              </m:r>
                            </m:sub>
                            <m:sup/>
                            <m:e>
                              <m:sSubSup>
                                <m:sSubSupPr>
                                  <m:ctrlPr>
                                    <a:rPr lang="en-US" altLang="zh-CN" sz="2400" i="1">
                                      <a:latin typeface="Cambria Math" panose="02040503050406030204" pitchFamily="18" charset="0"/>
                                    </a:rPr>
                                  </m:ctrlPr>
                                </m:sSubSupPr>
                                <m:e>
                                  <m:sSub>
                                    <m:sSubPr>
                                      <m:ctrlPr>
                                        <a:rPr lang="en-US" altLang="zh-CN" sz="2400" i="1">
                                          <a:latin typeface="Cambria Math" panose="02040503050406030204" pitchFamily="18" charset="0"/>
                                        </a:rPr>
                                      </m:ctrlPr>
                                    </m:sSubPr>
                                    <m:e>
                                      <m:r>
                                        <a:rPr lang="zh-CN" altLang="en-US" sz="2400" i="1">
                                          <a:latin typeface="Cambria Math" panose="02040503050406030204" pitchFamily="18" charset="0"/>
                                        </a:rPr>
                                        <m:t>𝜇</m:t>
                                      </m:r>
                                    </m:e>
                                    <m:sub>
                                      <m:r>
                                        <a:rPr lang="en-US" altLang="zh-CN" sz="2400" i="1">
                                          <a:latin typeface="Cambria Math" panose="02040503050406030204" pitchFamily="18" charset="0"/>
                                        </a:rPr>
                                        <m:t>𝑘</m:t>
                                      </m:r>
                                    </m:sub>
                                  </m:sSub>
                                  <m:acc>
                                    <m:accPr>
                                      <m:chr m:val="̃"/>
                                      <m:ctrlPr>
                                        <a:rPr lang="en-US" altLang="zh-CN" sz="2400" i="1">
                                          <a:latin typeface="Cambria Math" panose="02040503050406030204" pitchFamily="18" charset="0"/>
                                        </a:rPr>
                                      </m:ctrlPr>
                                    </m:accPr>
                                    <m:e>
                                      <m:r>
                                        <a:rPr lang="zh-CN" altLang="en-US" sz="2400" i="1">
                                          <a:latin typeface="Cambria Math" panose="02040503050406030204" pitchFamily="18" charset="0"/>
                                        </a:rPr>
                                        <m:t>𝜆</m:t>
                                      </m:r>
                                    </m:e>
                                  </m:acc>
                                </m:e>
                                <m:sub>
                                  <m:r>
                                    <a:rPr lang="en-US" altLang="zh-CN" sz="2400" i="1">
                                      <a:latin typeface="Cambria Math" panose="02040503050406030204" pitchFamily="18" charset="0"/>
                                    </a:rPr>
                                    <m:t>𝑛</m:t>
                                  </m:r>
                                  <m:r>
                                    <a:rPr lang="en-US" altLang="zh-CN" sz="2400" i="1">
                                      <a:latin typeface="Cambria Math" panose="02040503050406030204" pitchFamily="18" charset="0"/>
                                    </a:rPr>
                                    <m:t>,</m:t>
                                  </m:r>
                                  <m:r>
                                    <a:rPr lang="en-US" altLang="zh-CN" sz="2400" i="1">
                                      <a:latin typeface="Cambria Math" panose="02040503050406030204" pitchFamily="18" charset="0"/>
                                    </a:rPr>
                                    <m:t>𝑘</m:t>
                                  </m:r>
                                </m:sub>
                                <m:sup>
                                  <m:r>
                                    <a:rPr lang="en-US" altLang="zh-CN" sz="2400" i="1">
                                      <a:latin typeface="Cambria Math" panose="02040503050406030204" pitchFamily="18" charset="0"/>
                                    </a:rPr>
                                    <m:t>𝑡</m:t>
                                  </m:r>
                                </m:sup>
                              </m:sSubSup>
                            </m:e>
                          </m:nary>
                        </m:den>
                      </m:f>
                    </m:oMath>
                  </m:oMathPara>
                </a14:m>
                <a:endParaRPr lang="zh-CN" altLang="en-US" dirty="0"/>
              </a:p>
            </p:txBody>
          </p:sp>
        </mc:Choice>
        <mc:Fallback xmlns="">
          <p:sp>
            <p:nvSpPr>
              <p:cNvPr id="2" name="文本框 1">
                <a:extLst>
                  <a:ext uri="{FF2B5EF4-FFF2-40B4-BE49-F238E27FC236}">
                    <a16:creationId xmlns:a16="http://schemas.microsoft.com/office/drawing/2014/main" id="{088072FB-4557-4126-B58E-560FEDDD3139}"/>
                  </a:ext>
                </a:extLst>
              </p:cNvPr>
              <p:cNvSpPr txBox="1">
                <a:spLocks noRot="1" noChangeAspect="1" noMove="1" noResize="1" noEditPoints="1" noAdjustHandles="1" noChangeArrowheads="1" noChangeShapeType="1" noTextEdit="1"/>
              </p:cNvSpPr>
              <p:nvPr/>
            </p:nvSpPr>
            <p:spPr>
              <a:xfrm>
                <a:off x="395536" y="1916832"/>
                <a:ext cx="8352928" cy="2568011"/>
              </a:xfrm>
              <a:prstGeom prst="rect">
                <a:avLst/>
              </a:prstGeom>
              <a:blipFill>
                <a:blip r:embed="rId4"/>
                <a:stretch>
                  <a:fillRect l="-1168" t="-1896"/>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9955972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Modeling</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17</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9C16BCED-D97D-48DD-A47C-239D8FFFD976}"/>
              </a:ext>
            </a:extLst>
          </p:cNvPr>
          <p:cNvSpPr txBox="1"/>
          <p:nvPr/>
        </p:nvSpPr>
        <p:spPr>
          <a:xfrm>
            <a:off x="323528" y="1628800"/>
            <a:ext cx="2236510" cy="861774"/>
          </a:xfrm>
          <a:prstGeom prst="rect">
            <a:avLst/>
          </a:prstGeom>
          <a:noFill/>
        </p:spPr>
        <p:txBody>
          <a:bodyPr wrap="none" rtlCol="0">
            <a:spAutoFit/>
          </a:bodyPr>
          <a:lstStyle/>
          <a:p>
            <a:r>
              <a:rPr lang="zh-CN" altLang="en-US" sz="3200" dirty="0"/>
              <a:t>问题建模：</a:t>
            </a:r>
            <a:endParaRPr lang="en-US" altLang="zh-CN" sz="3200" dirty="0"/>
          </a:p>
          <a:p>
            <a:endParaRPr lang="zh-CN" altLang="en-US" dirty="0"/>
          </a:p>
        </p:txBody>
      </p:sp>
      <p:pic>
        <p:nvPicPr>
          <p:cNvPr id="4" name="图片 3">
            <a:extLst>
              <a:ext uri="{FF2B5EF4-FFF2-40B4-BE49-F238E27FC236}">
                <a16:creationId xmlns:a16="http://schemas.microsoft.com/office/drawing/2014/main" id="{04A86742-6DC2-4E51-9724-39172D891B72}"/>
              </a:ext>
            </a:extLst>
          </p:cNvPr>
          <p:cNvPicPr>
            <a:picLocks noChangeAspect="1"/>
          </p:cNvPicPr>
          <p:nvPr/>
        </p:nvPicPr>
        <p:blipFill rotWithShape="1">
          <a:blip r:embed="rId4"/>
          <a:srcRect l="9051" t="33201" r="52362" b="22000"/>
          <a:stretch/>
        </p:blipFill>
        <p:spPr>
          <a:xfrm>
            <a:off x="1547664" y="2276871"/>
            <a:ext cx="5567436" cy="3635877"/>
          </a:xfrm>
          <a:prstGeom prst="rect">
            <a:avLst/>
          </a:prstGeom>
        </p:spPr>
      </p:pic>
    </p:spTree>
    <p:extLst>
      <p:ext uri="{BB962C8B-B14F-4D97-AF65-F5344CB8AC3E}">
        <p14:creationId xmlns:p14="http://schemas.microsoft.com/office/powerpoint/2010/main" val="17740419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Challenges</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18</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2D240410-A771-49A1-AE6F-4EB506D49437}"/>
              </a:ext>
            </a:extLst>
          </p:cNvPr>
          <p:cNvSpPr txBox="1"/>
          <p:nvPr/>
        </p:nvSpPr>
        <p:spPr>
          <a:xfrm>
            <a:off x="323528" y="1988840"/>
            <a:ext cx="8496944" cy="2062103"/>
          </a:xfrm>
          <a:prstGeom prst="rect">
            <a:avLst/>
          </a:prstGeom>
          <a:noFill/>
        </p:spPr>
        <p:txBody>
          <a:bodyPr wrap="square" rtlCol="0">
            <a:spAutoFit/>
          </a:bodyPr>
          <a:lstStyle/>
          <a:p>
            <a:r>
              <a:rPr lang="en-US" altLang="zh-CN" sz="3200" dirty="0"/>
              <a:t>P1</a:t>
            </a:r>
            <a:r>
              <a:rPr lang="zh-CN" altLang="en-US" sz="3200" dirty="0"/>
              <a:t>需要完整的离线信息（任务需求在所有时间段的分布）。</a:t>
            </a:r>
            <a:endParaRPr lang="en-US" altLang="zh-CN" sz="3200" dirty="0"/>
          </a:p>
          <a:p>
            <a:endParaRPr lang="en-US" altLang="zh-CN" sz="3200" dirty="0"/>
          </a:p>
          <a:p>
            <a:r>
              <a:rPr lang="zh-CN" altLang="en-US" sz="3200" dirty="0"/>
              <a:t>目标：一种不需要未来信息的在线算法</a:t>
            </a:r>
          </a:p>
        </p:txBody>
      </p:sp>
    </p:spTree>
    <p:extLst>
      <p:ext uri="{BB962C8B-B14F-4D97-AF65-F5344CB8AC3E}">
        <p14:creationId xmlns:p14="http://schemas.microsoft.com/office/powerpoint/2010/main" val="40100816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OREO </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19</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6506136E-9168-457F-95EF-EA1377A3D8F3}"/>
                  </a:ext>
                </a:extLst>
              </p:cNvPr>
              <p:cNvSpPr txBox="1"/>
              <p:nvPr/>
            </p:nvSpPr>
            <p:spPr>
              <a:xfrm>
                <a:off x="227484" y="1551804"/>
                <a:ext cx="8689031" cy="4734116"/>
              </a:xfrm>
              <a:prstGeom prst="rect">
                <a:avLst/>
              </a:prstGeom>
              <a:noFill/>
            </p:spPr>
            <p:txBody>
              <a:bodyPr wrap="square" rtlCol="0">
                <a:spAutoFit/>
              </a:bodyPr>
              <a:lstStyle/>
              <a:p>
                <a:r>
                  <a:rPr lang="zh-CN" altLang="en-US" sz="2000" dirty="0"/>
                  <a:t>使用李雅普诺夫优化构建一个能量赤字队列，以约束服务缓存与任务卸载；</a:t>
                </a:r>
                <a:endParaRPr lang="en-US" altLang="zh-CN" sz="2000" dirty="0"/>
              </a:p>
              <a:p>
                <a:r>
                  <a:rPr lang="zh-CN" altLang="en-US" sz="2000" dirty="0"/>
                  <a:t>假设</a:t>
                </a:r>
                <a14:m>
                  <m:oMath xmlns:m="http://schemas.openxmlformats.org/officeDocument/2006/math">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oMath>
                </a14:m>
                <a:r>
                  <a:rPr lang="zh-CN" altLang="en-US" sz="2000" dirty="0"/>
                  <a:t>表示时间片 </a:t>
                </a:r>
                <a14:m>
                  <m:oMath xmlns:m="http://schemas.openxmlformats.org/officeDocument/2006/math">
                    <m:r>
                      <a:rPr lang="en-US" altLang="zh-CN" sz="2000" b="0" i="1" smtClean="0">
                        <a:latin typeface="Cambria Math" panose="02040503050406030204" pitchFamily="18" charset="0"/>
                      </a:rPr>
                      <m:t>𝑡</m:t>
                    </m:r>
                  </m:oMath>
                </a14:m>
                <a:r>
                  <a:rPr lang="zh-CN" altLang="en-US" sz="2000" dirty="0"/>
                  <a:t> 时的队列积压，即当前能耗与能耗约束的偏差；</a:t>
                </a:r>
                <a:endParaRPr lang="en-US" altLang="zh-CN" sz="2000" dirty="0"/>
              </a:p>
              <a:p>
                <a:r>
                  <a:rPr lang="zh-CN" altLang="en-US" sz="2000" dirty="0"/>
                  <a:t>令 </a:t>
                </a:r>
                <a14:m>
                  <m:oMath xmlns:m="http://schemas.openxmlformats.org/officeDocument/2006/math">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0</m:t>
                        </m:r>
                      </m:e>
                    </m:d>
                    <m:r>
                      <a:rPr lang="en-US" altLang="zh-CN" sz="2000" b="0" i="1" smtClean="0">
                        <a:latin typeface="Cambria Math" panose="02040503050406030204" pitchFamily="18" charset="0"/>
                      </a:rPr>
                      <m:t>=0</m:t>
                    </m:r>
                    <m:r>
                      <a:rPr lang="zh-CN" altLang="en-US" sz="2000" i="1">
                        <a:latin typeface="Cambria Math" panose="02040503050406030204" pitchFamily="18" charset="0"/>
                      </a:rPr>
                      <m:t>，</m:t>
                    </m:r>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e>
                    </m:d>
                    <m:r>
                      <a:rPr lang="en-US" altLang="zh-CN" sz="2000" b="0" i="1" smtClean="0">
                        <a:latin typeface="Cambria Math" panose="02040503050406030204" pitchFamily="18" charset="0"/>
                      </a:rPr>
                      <m:t>=</m:t>
                    </m:r>
                    <m:sSup>
                      <m:sSupPr>
                        <m:ctrlPr>
                          <a:rPr lang="en-US" altLang="zh-CN" sz="2000" b="0" i="1" smtClean="0">
                            <a:latin typeface="Cambria Math" panose="02040503050406030204" pitchFamily="18" charset="0"/>
                          </a:rPr>
                        </m:ctrlPr>
                      </m:sSupPr>
                      <m:e>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r>
                          <a:rPr lang="en-US" altLang="zh-CN" sz="2000" b="0" i="1"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r>
                              <m:rPr>
                                <m:brk m:alnAt="7"/>
                              </m:rPr>
                              <a:rPr lang="en-US" altLang="zh-CN" sz="2000" b="0" i="1" smtClean="0">
                                <a:latin typeface="Cambria Math" panose="02040503050406030204" pitchFamily="18" charset="0"/>
                              </a:rPr>
                              <m:t>𝑛</m:t>
                            </m:r>
                          </m:sub>
                          <m:sup/>
                          <m:e>
                            <m:d>
                              <m:dPr>
                                <m:ctrlPr>
                                  <a:rPr lang="en-US" altLang="zh-CN" sz="2000" b="0" i="1" smtClean="0">
                                    <a:latin typeface="Cambria Math" panose="02040503050406030204" pitchFamily="18" charset="0"/>
                                  </a:rPr>
                                </m:ctrlPr>
                              </m:dPr>
                              <m:e>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𝐸</m:t>
                                    </m:r>
                                  </m:e>
                                  <m:sub>
                                    <m:r>
                                      <a:rPr lang="en-US" altLang="zh-CN" sz="2000" i="1">
                                        <a:latin typeface="Cambria Math" panose="02040503050406030204" pitchFamily="18" charset="0"/>
                                      </a:rPr>
                                      <m:t>𝑛</m:t>
                                    </m:r>
                                  </m:sub>
                                  <m:sup>
                                    <m:r>
                                      <a:rPr lang="en-US" altLang="zh-CN" sz="2000" i="1">
                                        <a:latin typeface="Cambria Math" panose="02040503050406030204" pitchFamily="18" charset="0"/>
                                      </a:rPr>
                                      <m:t>𝑡</m:t>
                                    </m:r>
                                  </m:sup>
                                </m:sSubSup>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𝑎</m:t>
                                        </m:r>
                                      </m:e>
                                      <m:sup>
                                        <m:r>
                                          <a:rPr lang="en-US" altLang="zh-CN" sz="2000" i="1">
                                            <a:latin typeface="Cambria Math" panose="02040503050406030204" pitchFamily="18" charset="0"/>
                                          </a:rPr>
                                          <m:t>𝑡</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𝑏</m:t>
                                        </m:r>
                                      </m:e>
                                      <m:sup>
                                        <m:r>
                                          <a:rPr lang="en-US" altLang="zh-CN" sz="2000" i="1">
                                            <a:latin typeface="Cambria Math" panose="02040503050406030204" pitchFamily="18" charset="0"/>
                                          </a:rPr>
                                          <m:t>𝑡</m:t>
                                        </m:r>
                                      </m:sup>
                                    </m:sSup>
                                  </m:e>
                                </m:d>
                                <m:r>
                                  <a:rPr lang="en-US" altLang="zh-CN" sz="2000" b="0" i="1" smtClean="0">
                                    <a:latin typeface="Cambria Math" panose="02040503050406030204" pitchFamily="18" charset="0"/>
                                  </a:rPr>
                                  <m:t>+</m:t>
                                </m:r>
                                <m:sSubSup>
                                  <m:sSubSupPr>
                                    <m:ctrlPr>
                                      <a:rPr lang="en-US" altLang="zh-CN" sz="2000" i="1">
                                        <a:latin typeface="Cambria Math" panose="02040503050406030204" pitchFamily="18" charset="0"/>
                                      </a:rPr>
                                    </m:ctrlPr>
                                  </m:sSubSup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𝐸</m:t>
                                        </m:r>
                                      </m:e>
                                    </m:acc>
                                  </m:e>
                                  <m:sub>
                                    <m:r>
                                      <a:rPr lang="en-US" altLang="zh-CN" sz="2000" i="1">
                                        <a:latin typeface="Cambria Math" panose="02040503050406030204" pitchFamily="18" charset="0"/>
                                      </a:rPr>
                                      <m:t>𝑛</m:t>
                                    </m:r>
                                  </m:sub>
                                  <m:sup>
                                    <m:r>
                                      <a:rPr lang="en-US" altLang="zh-CN" sz="2000" i="1">
                                        <a:latin typeface="Cambria Math" panose="02040503050406030204" pitchFamily="18" charset="0"/>
                                      </a:rPr>
                                      <m:t>𝑡</m:t>
                                    </m:r>
                                  </m:sup>
                                </m:sSubSup>
                              </m:e>
                            </m:d>
                          </m:e>
                        </m:nary>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𝑄</m:t>
                        </m:r>
                        <m:r>
                          <a:rPr lang="en-US" altLang="zh-CN" sz="2000" b="0" i="1" smtClean="0">
                            <a:latin typeface="Cambria Math" panose="02040503050406030204" pitchFamily="18" charset="0"/>
                          </a:rPr>
                          <m:t>]</m:t>
                        </m:r>
                      </m:e>
                      <m:sup>
                        <m:r>
                          <a:rPr lang="en-US" altLang="zh-CN" sz="2000" b="0" i="1" smtClean="0">
                            <a:latin typeface="Cambria Math" panose="02040503050406030204" pitchFamily="18" charset="0"/>
                          </a:rPr>
                          <m:t>+</m:t>
                        </m:r>
                      </m:sup>
                    </m:sSup>
                  </m:oMath>
                </a14:m>
                <a:r>
                  <a:rPr lang="zh-CN" altLang="en-US" sz="2000" dirty="0"/>
                  <a:t>；</a:t>
                </a:r>
                <a:endParaRPr lang="en-US" altLang="zh-CN" sz="2000" dirty="0"/>
              </a:p>
              <a:p>
                <a:r>
                  <a:rPr lang="zh-CN" altLang="en-US" sz="2000" dirty="0"/>
                  <a:t>李雅普诺夫函数为</a:t>
                </a:r>
                <a14:m>
                  <m:oMath xmlns:m="http://schemas.openxmlformats.org/officeDocument/2006/math">
                    <m:r>
                      <a:rPr lang="en-US" altLang="zh-CN" sz="2000" b="0" i="1" smtClean="0">
                        <a:latin typeface="Cambria Math" panose="02040503050406030204" pitchFamily="18" charset="0"/>
                      </a:rPr>
                      <m:t>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e>
                    </m:d>
                    <m:r>
                      <a:rPr lang="en-US" altLang="zh-CN" sz="2000" b="0" i="1" smtClean="0">
                        <a:latin typeface="Cambria Math" panose="02040503050406030204" pitchFamily="18" charset="0"/>
                        <a:ea typeface="Cambria Math" panose="02040503050406030204" pitchFamily="18" charset="0"/>
                      </a:rPr>
                      <m:t>≜</m:t>
                    </m:r>
                    <m:f>
                      <m:fPr>
                        <m:ctrlPr>
                          <a:rPr lang="en-US" altLang="zh-CN" sz="2000" b="0" i="1" smtClean="0">
                            <a:latin typeface="Cambria Math" panose="02040503050406030204" pitchFamily="18" charset="0"/>
                            <a:ea typeface="Cambria Math" panose="02040503050406030204" pitchFamily="18" charset="0"/>
                          </a:rPr>
                        </m:ctrlPr>
                      </m:fPr>
                      <m:num>
                        <m:r>
                          <a:rPr lang="en-US" altLang="zh-CN" sz="2000" b="0" i="1" smtClean="0">
                            <a:latin typeface="Cambria Math" panose="02040503050406030204" pitchFamily="18" charset="0"/>
                            <a:ea typeface="Cambria Math" panose="02040503050406030204" pitchFamily="18" charset="0"/>
                          </a:rPr>
                          <m:t>1</m:t>
                        </m:r>
                      </m:num>
                      <m:den>
                        <m:r>
                          <a:rPr lang="en-US" altLang="zh-CN" sz="2000" b="0" i="1" smtClean="0">
                            <a:latin typeface="Cambria Math" panose="02040503050406030204" pitchFamily="18" charset="0"/>
                            <a:ea typeface="Cambria Math" panose="02040503050406030204" pitchFamily="18" charset="0"/>
                          </a:rPr>
                          <m:t>2</m:t>
                        </m:r>
                      </m:den>
                    </m:f>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𝑞</m:t>
                        </m:r>
                      </m:e>
                      <m:sup>
                        <m:r>
                          <a:rPr lang="en-US" altLang="zh-CN" sz="2000" b="0" i="1" smtClean="0">
                            <a:latin typeface="Cambria Math" panose="02040503050406030204" pitchFamily="18" charset="0"/>
                            <a:ea typeface="Cambria Math" panose="02040503050406030204" pitchFamily="18" charset="0"/>
                          </a:rPr>
                          <m:t>2</m:t>
                        </m:r>
                      </m:sup>
                    </m:sSup>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𝑡</m:t>
                        </m:r>
                      </m:e>
                    </m:d>
                  </m:oMath>
                </a14:m>
                <a:r>
                  <a:rPr lang="zh-CN" altLang="en-US" sz="2000" dirty="0"/>
                  <a:t>；</a:t>
                </a:r>
                <a:endParaRPr lang="en-US" altLang="zh-CN" sz="2000" dirty="0"/>
              </a:p>
              <a:p>
                <a:r>
                  <a:rPr lang="zh-CN" altLang="en-US" sz="2000" dirty="0"/>
                  <a:t>引入单时间片李雅普诺夫偏移：</a:t>
                </a:r>
                <a:endParaRPr lang="en-US" altLang="zh-CN" sz="2000" dirty="0"/>
              </a:p>
              <a:p>
                <a:pPr algn="ct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rPr>
                        <m:t>△</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e>
                      </m:d>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𝔼</m:t>
                      </m:r>
                      <m:d>
                        <m:dPr>
                          <m:begChr m:val="["/>
                          <m:endChr m:val="]"/>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+1</m:t>
                                  </m:r>
                                </m:e>
                              </m:d>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𝐿</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𝑞</m:t>
                              </m:r>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𝑡</m:t>
                                  </m:r>
                                </m:e>
                              </m:d>
                            </m:e>
                          </m:d>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𝑞</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𝑡</m:t>
                          </m:r>
                          <m:r>
                            <a:rPr lang="en-US" altLang="zh-CN" sz="2000" b="0" i="1" smtClean="0">
                              <a:latin typeface="Cambria Math" panose="02040503050406030204" pitchFamily="18" charset="0"/>
                            </a:rPr>
                            <m:t>)</m:t>
                          </m:r>
                        </m:e>
                      </m:d>
                    </m:oMath>
                  </m:oMathPara>
                </a14:m>
                <a:endParaRPr lang="en-US" altLang="zh-CN" sz="2000" dirty="0"/>
              </a:p>
              <a:p>
                <a:r>
                  <a:rPr lang="zh-CN" altLang="en-US" sz="2000" dirty="0"/>
                  <a:t>则</a:t>
                </a:r>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zh-CN" altLang="en-US" sz="2000" dirty="0"/>
                  <a:t>其中，</a:t>
                </a:r>
                <a14:m>
                  <m:oMath xmlns:m="http://schemas.openxmlformats.org/officeDocument/2006/math">
                    <m:sSup>
                      <m:sSupPr>
                        <m:ctrlPr>
                          <a:rPr lang="en-US" altLang="zh-CN" sz="2000" i="1" smtClean="0">
                            <a:latin typeface="Cambria Math" panose="02040503050406030204" pitchFamily="18" charset="0"/>
                          </a:rPr>
                        </m:ctrlPr>
                      </m:sSupPr>
                      <m:e>
                        <m:acc>
                          <m:accPr>
                            <m:chr m:val="̂"/>
                            <m:ctrlPr>
                              <a:rPr lang="en-US" altLang="zh-CN" sz="2000" i="1" smtClean="0">
                                <a:latin typeface="Cambria Math" panose="02040503050406030204" pitchFamily="18" charset="0"/>
                              </a:rPr>
                            </m:ctrlPr>
                          </m:accPr>
                          <m:e>
                            <m:r>
                              <a:rPr lang="en-US" altLang="zh-CN" sz="2000" i="1">
                                <a:latin typeface="Cambria Math" panose="02040503050406030204" pitchFamily="18" charset="0"/>
                              </a:rPr>
                              <m:t>𝐸</m:t>
                            </m:r>
                          </m:e>
                        </m:acc>
                      </m:e>
                      <m:sup>
                        <m:r>
                          <a:rPr lang="en-US" altLang="zh-CN" sz="2000" b="0" i="1" smtClean="0">
                            <a:latin typeface="Cambria Math" panose="02040503050406030204" pitchFamily="18" charset="0"/>
                          </a:rPr>
                          <m:t>𝑡</m:t>
                        </m:r>
                      </m:sup>
                    </m:sSup>
                    <m:r>
                      <a:rPr lang="en-US" altLang="zh-CN" sz="2000" b="0" i="1"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r>
                          <m:rPr>
                            <m:brk m:alnAt="7"/>
                          </m:rPr>
                          <a:rPr lang="en-US" altLang="zh-CN" sz="2000" b="0" i="1" smtClean="0">
                            <a:latin typeface="Cambria Math" panose="02040503050406030204" pitchFamily="18" charset="0"/>
                          </a:rPr>
                          <m:t>𝑛</m:t>
                        </m:r>
                      </m:sub>
                      <m:sup/>
                      <m:e>
                        <m:r>
                          <a:rPr lang="en-US" altLang="zh-CN" sz="2000" b="0" i="1" smtClean="0">
                            <a:latin typeface="Cambria Math" panose="02040503050406030204" pitchFamily="18" charset="0"/>
                          </a:rPr>
                          <m:t>(</m:t>
                        </m:r>
                        <m:sSubSup>
                          <m:sSubSupPr>
                            <m:ctrlPr>
                              <a:rPr lang="en-US" altLang="zh-CN" sz="2000" i="1">
                                <a:latin typeface="Cambria Math" panose="02040503050406030204" pitchFamily="18" charset="0"/>
                              </a:rPr>
                            </m:ctrlPr>
                          </m:sSubSupPr>
                          <m:e>
                            <m:r>
                              <a:rPr lang="en-US" altLang="zh-CN" sz="2000" i="1">
                                <a:latin typeface="Cambria Math" panose="02040503050406030204" pitchFamily="18" charset="0"/>
                              </a:rPr>
                              <m:t>𝐸</m:t>
                            </m:r>
                          </m:e>
                          <m:sub>
                            <m:r>
                              <a:rPr lang="en-US" altLang="zh-CN" sz="2000" i="1">
                                <a:latin typeface="Cambria Math" panose="02040503050406030204" pitchFamily="18" charset="0"/>
                              </a:rPr>
                              <m:t>𝑛</m:t>
                            </m:r>
                          </m:sub>
                          <m:sup>
                            <m:r>
                              <a:rPr lang="en-US" altLang="zh-CN" sz="2000" i="1">
                                <a:latin typeface="Cambria Math" panose="02040503050406030204" pitchFamily="18" charset="0"/>
                              </a:rPr>
                              <m:t>𝑡</m:t>
                            </m:r>
                          </m:sup>
                        </m:sSubSup>
                        <m:d>
                          <m:dPr>
                            <m:ctrlPr>
                              <a:rPr lang="en-US" altLang="zh-CN" sz="2000" i="1">
                                <a:latin typeface="Cambria Math" panose="02040503050406030204" pitchFamily="18" charset="0"/>
                              </a:rPr>
                            </m:ctrlPr>
                          </m:dPr>
                          <m:e>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𝑎</m:t>
                                </m:r>
                              </m:e>
                              <m:sup>
                                <m:r>
                                  <a:rPr lang="en-US" altLang="zh-CN" sz="2000" i="1">
                                    <a:latin typeface="Cambria Math" panose="02040503050406030204" pitchFamily="18" charset="0"/>
                                  </a:rPr>
                                  <m:t>𝑡</m:t>
                                </m:r>
                              </m:sup>
                            </m:sSup>
                            <m:r>
                              <a:rPr lang="en-US" altLang="zh-CN" sz="2000" i="1">
                                <a:latin typeface="Cambria Math" panose="02040503050406030204" pitchFamily="18" charset="0"/>
                              </a:rPr>
                              <m:t>,</m:t>
                            </m:r>
                            <m:sSup>
                              <m:sSupPr>
                                <m:ctrlPr>
                                  <a:rPr lang="en-US" altLang="zh-CN" sz="2000" i="1">
                                    <a:latin typeface="Cambria Math" panose="02040503050406030204" pitchFamily="18" charset="0"/>
                                  </a:rPr>
                                </m:ctrlPr>
                              </m:sSupPr>
                              <m:e>
                                <m:r>
                                  <a:rPr lang="en-US" altLang="zh-CN" sz="2000" i="1">
                                    <a:latin typeface="Cambria Math" panose="02040503050406030204" pitchFamily="18" charset="0"/>
                                  </a:rPr>
                                  <m:t>𝑏</m:t>
                                </m:r>
                              </m:e>
                              <m:sup>
                                <m:r>
                                  <a:rPr lang="en-US" altLang="zh-CN" sz="2000" i="1">
                                    <a:latin typeface="Cambria Math" panose="02040503050406030204" pitchFamily="18" charset="0"/>
                                  </a:rPr>
                                  <m:t>𝑡</m:t>
                                </m:r>
                              </m:sup>
                            </m:sSup>
                          </m:e>
                        </m:d>
                        <m:r>
                          <a:rPr lang="en-US" altLang="zh-CN" sz="2000" i="1">
                            <a:latin typeface="Cambria Math" panose="02040503050406030204" pitchFamily="18" charset="0"/>
                          </a:rPr>
                          <m:t>+</m:t>
                        </m:r>
                        <m:sSubSup>
                          <m:sSubSupPr>
                            <m:ctrlPr>
                              <a:rPr lang="en-US" altLang="zh-CN" sz="2000" i="1">
                                <a:latin typeface="Cambria Math" panose="02040503050406030204" pitchFamily="18" charset="0"/>
                              </a:rPr>
                            </m:ctrlPr>
                          </m:sSubSupPr>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𝐸</m:t>
                                </m:r>
                              </m:e>
                            </m:acc>
                          </m:e>
                          <m:sub>
                            <m:r>
                              <a:rPr lang="en-US" altLang="zh-CN" sz="2000" i="1">
                                <a:latin typeface="Cambria Math" panose="02040503050406030204" pitchFamily="18" charset="0"/>
                              </a:rPr>
                              <m:t>𝑛</m:t>
                            </m:r>
                          </m:sub>
                          <m:sup>
                            <m:r>
                              <a:rPr lang="en-US" altLang="zh-CN" sz="2000" i="1">
                                <a:latin typeface="Cambria Math" panose="02040503050406030204" pitchFamily="18" charset="0"/>
                              </a:rPr>
                              <m:t>𝑡</m:t>
                            </m:r>
                          </m:sup>
                        </m:sSubSup>
                        <m:r>
                          <a:rPr lang="en-US" altLang="zh-CN" sz="2000" b="0" i="1" smtClean="0">
                            <a:latin typeface="Cambria Math" panose="02040503050406030204" pitchFamily="18" charset="0"/>
                          </a:rPr>
                          <m:t>)</m:t>
                        </m:r>
                      </m:e>
                    </m:nary>
                  </m:oMath>
                </a14:m>
                <a:r>
                  <a:rPr lang="zh-CN" altLang="en-US" sz="2000" dirty="0"/>
                  <a:t>，</a:t>
                </a:r>
                <a14:m>
                  <m:oMath xmlns:m="http://schemas.openxmlformats.org/officeDocument/2006/math">
                    <m:r>
                      <a:rPr lang="en-US" altLang="zh-CN" sz="2000" b="0" i="1" dirty="0" smtClean="0">
                        <a:latin typeface="Cambria Math" panose="02040503050406030204" pitchFamily="18" charset="0"/>
                      </a:rPr>
                      <m:t>𝐵</m:t>
                    </m:r>
                    <m:r>
                      <a:rPr lang="en-US" altLang="zh-CN" sz="2000" b="0" i="1" dirty="0" smtClean="0">
                        <a:latin typeface="Cambria Math" panose="02040503050406030204" pitchFamily="18" charset="0"/>
                      </a:rPr>
                      <m:t>=</m:t>
                    </m:r>
                    <m:f>
                      <m:fPr>
                        <m:ctrlPr>
                          <a:rPr lang="en-US" altLang="zh-CN" sz="2000" b="0" i="1" dirty="0" smtClean="0">
                            <a:latin typeface="Cambria Math" panose="02040503050406030204" pitchFamily="18" charset="0"/>
                          </a:rPr>
                        </m:ctrlPr>
                      </m:fPr>
                      <m:num>
                        <m:r>
                          <a:rPr lang="en-US" altLang="zh-CN" sz="2000" b="0" i="1" dirty="0" smtClean="0">
                            <a:latin typeface="Cambria Math" panose="02040503050406030204" pitchFamily="18" charset="0"/>
                          </a:rPr>
                          <m:t>1</m:t>
                        </m:r>
                      </m:num>
                      <m:den>
                        <m:r>
                          <a:rPr lang="en-US" altLang="zh-CN" sz="2000" b="0" i="1" dirty="0" smtClean="0">
                            <a:latin typeface="Cambria Math" panose="02040503050406030204" pitchFamily="18" charset="0"/>
                          </a:rPr>
                          <m:t>2</m:t>
                        </m:r>
                      </m:den>
                    </m:f>
                    <m:sSup>
                      <m:sSupPr>
                        <m:ctrlPr>
                          <a:rPr lang="en-US" altLang="zh-CN" sz="2000" b="0" i="1" dirty="0" smtClean="0">
                            <a:latin typeface="Cambria Math" panose="02040503050406030204" pitchFamily="18" charset="0"/>
                          </a:rPr>
                        </m:ctrlPr>
                      </m:sSupPr>
                      <m:e>
                        <m:r>
                          <a:rPr lang="en-US" altLang="zh-CN" sz="2000" i="1" dirty="0">
                            <a:latin typeface="Cambria Math" panose="02040503050406030204" pitchFamily="18" charset="0"/>
                          </a:rPr>
                          <m:t>(</m:t>
                        </m:r>
                        <m:nary>
                          <m:naryPr>
                            <m:chr m:val="∑"/>
                            <m:supHide m:val="on"/>
                            <m:ctrlPr>
                              <a:rPr lang="en-US" altLang="zh-CN" sz="2000" i="1" dirty="0" smtClean="0">
                                <a:latin typeface="Cambria Math" panose="02040503050406030204" pitchFamily="18" charset="0"/>
                              </a:rPr>
                            </m:ctrlPr>
                          </m:naryPr>
                          <m:sub>
                            <m:r>
                              <m:rPr>
                                <m:brk m:alnAt="7"/>
                              </m:rPr>
                              <a:rPr lang="en-US" altLang="zh-CN" sz="2000" b="0" i="1" dirty="0" smtClean="0">
                                <a:latin typeface="Cambria Math" panose="02040503050406030204" pitchFamily="18" charset="0"/>
                              </a:rPr>
                              <m:t>𝑛</m:t>
                            </m:r>
                          </m:sub>
                          <m:sup/>
                          <m:e>
                            <m:sSubSup>
                              <m:sSubSupPr>
                                <m:ctrlPr>
                                  <a:rPr lang="en-US" altLang="zh-CN" sz="2000" i="1" dirty="0" smtClean="0">
                                    <a:latin typeface="Cambria Math" panose="02040503050406030204" pitchFamily="18" charset="0"/>
                                  </a:rPr>
                                </m:ctrlPr>
                              </m:sSubSupPr>
                              <m:e>
                                <m:r>
                                  <a:rPr lang="en-US" altLang="zh-CN" sz="2000" b="0" i="1" dirty="0" smtClean="0">
                                    <a:latin typeface="Cambria Math" panose="02040503050406030204" pitchFamily="18" charset="0"/>
                                  </a:rPr>
                                  <m:t>𝐸</m:t>
                                </m:r>
                              </m:e>
                              <m:sub>
                                <m:r>
                                  <a:rPr lang="en-US" altLang="zh-CN" sz="2000" b="0" i="1" dirty="0" smtClean="0">
                                    <a:latin typeface="Cambria Math" panose="02040503050406030204" pitchFamily="18" charset="0"/>
                                  </a:rPr>
                                  <m:t>𝑛</m:t>
                                </m:r>
                              </m:sub>
                              <m:sup>
                                <m:r>
                                  <a:rPr lang="en-US" altLang="zh-CN" sz="2000" b="0" i="1" dirty="0" smtClean="0">
                                    <a:latin typeface="Cambria Math" panose="02040503050406030204" pitchFamily="18" charset="0"/>
                                  </a:rPr>
                                  <m:t>𝑚𝑎𝑥</m:t>
                                </m:r>
                              </m:sup>
                            </m:sSubSup>
                            <m:r>
                              <a:rPr lang="en-US" altLang="zh-CN" sz="2000" b="0" i="1" dirty="0" smtClean="0">
                                <a:latin typeface="Cambria Math" panose="02040503050406030204" pitchFamily="18" charset="0"/>
                              </a:rPr>
                              <m:t>−</m:t>
                            </m:r>
                            <m:r>
                              <a:rPr lang="en-US" altLang="zh-CN" sz="2000" b="0" i="1" dirty="0" smtClean="0">
                                <a:latin typeface="Cambria Math" panose="02040503050406030204" pitchFamily="18" charset="0"/>
                              </a:rPr>
                              <m:t>𝑄</m:t>
                            </m:r>
                          </m:e>
                        </m:nary>
                        <m:r>
                          <a:rPr lang="en-US" altLang="zh-CN" sz="2000" i="1" dirty="0">
                            <a:latin typeface="Cambria Math" panose="02040503050406030204" pitchFamily="18" charset="0"/>
                          </a:rPr>
                          <m:t>)</m:t>
                        </m:r>
                      </m:e>
                      <m:sup>
                        <m:r>
                          <a:rPr lang="en-US" altLang="zh-CN" sz="2000" b="0" i="1" dirty="0" smtClean="0">
                            <a:latin typeface="Cambria Math" panose="02040503050406030204" pitchFamily="18" charset="0"/>
                          </a:rPr>
                          <m:t>2</m:t>
                        </m:r>
                      </m:sup>
                    </m:sSup>
                  </m:oMath>
                </a14:m>
                <a:r>
                  <a:rPr lang="zh-CN" altLang="en-US" sz="2000" dirty="0"/>
                  <a:t>。</a:t>
                </a:r>
              </a:p>
            </p:txBody>
          </p:sp>
        </mc:Choice>
        <mc:Fallback>
          <p:sp>
            <p:nvSpPr>
              <p:cNvPr id="2" name="文本框 1">
                <a:extLst>
                  <a:ext uri="{FF2B5EF4-FFF2-40B4-BE49-F238E27FC236}">
                    <a16:creationId xmlns:a16="http://schemas.microsoft.com/office/drawing/2014/main" id="{6506136E-9168-457F-95EF-EA1377A3D8F3}"/>
                  </a:ext>
                </a:extLst>
              </p:cNvPr>
              <p:cNvSpPr txBox="1">
                <a:spLocks noRot="1" noChangeAspect="1" noMove="1" noResize="1" noEditPoints="1" noAdjustHandles="1" noChangeArrowheads="1" noChangeShapeType="1" noTextEdit="1"/>
              </p:cNvSpPr>
              <p:nvPr/>
            </p:nvSpPr>
            <p:spPr>
              <a:xfrm>
                <a:off x="227484" y="1551804"/>
                <a:ext cx="8689031" cy="4734116"/>
              </a:xfrm>
              <a:prstGeom prst="rect">
                <a:avLst/>
              </a:prstGeom>
              <a:blipFill>
                <a:blip r:embed="rId4"/>
                <a:stretch>
                  <a:fillRect l="-701" t="-1031" b="-13402"/>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52168D7D-E7EE-4D53-97BE-80AADA0F9030}"/>
              </a:ext>
            </a:extLst>
          </p:cNvPr>
          <p:cNvPicPr>
            <a:picLocks noChangeAspect="1"/>
          </p:cNvPicPr>
          <p:nvPr/>
        </p:nvPicPr>
        <p:blipFill rotWithShape="1">
          <a:blip r:embed="rId5"/>
          <a:srcRect l="50788" t="44400" r="11413" b="30400"/>
          <a:stretch/>
        </p:blipFill>
        <p:spPr>
          <a:xfrm>
            <a:off x="2339752" y="3918862"/>
            <a:ext cx="4841832" cy="1815687"/>
          </a:xfrm>
          <a:prstGeom prst="rect">
            <a:avLst/>
          </a:prstGeom>
        </p:spPr>
      </p:pic>
    </p:spTree>
    <p:extLst>
      <p:ext uri="{BB962C8B-B14F-4D97-AF65-F5344CB8AC3E}">
        <p14:creationId xmlns:p14="http://schemas.microsoft.com/office/powerpoint/2010/main" val="25924174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Backgrounds</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2</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A883CC90-4007-47F7-9345-2AE61946CD7E}"/>
              </a:ext>
            </a:extLst>
          </p:cNvPr>
          <p:cNvSpPr txBox="1"/>
          <p:nvPr/>
        </p:nvSpPr>
        <p:spPr>
          <a:xfrm>
            <a:off x="323528" y="2333198"/>
            <a:ext cx="7468711" cy="1815882"/>
          </a:xfrm>
          <a:prstGeom prst="rect">
            <a:avLst/>
          </a:prstGeom>
          <a:noFill/>
        </p:spPr>
        <p:txBody>
          <a:bodyPr wrap="none" rtlCol="0">
            <a:spAutoFit/>
          </a:bodyPr>
          <a:lstStyle/>
          <a:p>
            <a:r>
              <a:rPr lang="zh-CN" altLang="en-US" sz="2800" dirty="0">
                <a:latin typeface="黑体" panose="02010609060101010101" pitchFamily="49" charset="-122"/>
                <a:ea typeface="黑体" panose="02010609060101010101" pitchFamily="49" charset="-122"/>
              </a:rPr>
              <a:t>边缘计算产生背景</a:t>
            </a:r>
            <a:r>
              <a:rPr lang="zh-CN" altLang="en-US" sz="2800" dirty="0"/>
              <a:t>：</a:t>
            </a:r>
            <a:endParaRPr lang="en-US" altLang="zh-CN" sz="2800" dirty="0"/>
          </a:p>
          <a:p>
            <a:pPr marL="457200" indent="-457200">
              <a:buFont typeface="Arial" panose="020B0604020202020204" pitchFamily="34" charset="0"/>
              <a:buChar char="•"/>
            </a:pPr>
            <a:r>
              <a:rPr lang="zh-CN" altLang="en-US" sz="2800" dirty="0"/>
              <a:t>云计算传输数据时延受带宽限制；</a:t>
            </a:r>
            <a:endParaRPr lang="en-US" altLang="zh-CN" sz="2800" dirty="0"/>
          </a:p>
          <a:p>
            <a:pPr marL="457200" indent="-457200">
              <a:buFont typeface="Arial" panose="020B0604020202020204" pitchFamily="34" charset="0"/>
              <a:buChar char="•"/>
            </a:pPr>
            <a:r>
              <a:rPr lang="zh-CN" altLang="en-US" sz="2800" dirty="0"/>
              <a:t>物联网发展，电子设备不断产生海量数据；</a:t>
            </a:r>
            <a:endParaRPr lang="en-US" altLang="zh-CN" sz="2800" dirty="0"/>
          </a:p>
          <a:p>
            <a:pPr marL="457200" indent="-457200">
              <a:buFont typeface="Arial" panose="020B0604020202020204" pitchFamily="34" charset="0"/>
              <a:buChar char="•"/>
            </a:pPr>
            <a:r>
              <a:rPr lang="zh-CN" altLang="en-US" sz="2800" dirty="0"/>
              <a:t>终端设备角色转变。</a:t>
            </a:r>
          </a:p>
        </p:txBody>
      </p:sp>
    </p:spTree>
    <p:extLst>
      <p:ext uri="{BB962C8B-B14F-4D97-AF65-F5344CB8AC3E}">
        <p14:creationId xmlns:p14="http://schemas.microsoft.com/office/powerpoint/2010/main" val="14593547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OREO</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20</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53CD3A84-DBCD-4883-8343-256D042A92DB}"/>
                  </a:ext>
                </a:extLst>
              </p:cNvPr>
              <p:cNvSpPr txBox="1"/>
              <p:nvPr/>
            </p:nvSpPr>
            <p:spPr>
              <a:xfrm>
                <a:off x="395537" y="1916832"/>
                <a:ext cx="8352928" cy="3838551"/>
              </a:xfrm>
              <a:prstGeom prst="rect">
                <a:avLst/>
              </a:prstGeom>
              <a:noFill/>
            </p:spPr>
            <p:txBody>
              <a:bodyPr wrap="square" rtlCol="0">
                <a:spAutoFit/>
              </a:bodyPr>
              <a:lstStyle/>
              <a:p>
                <a:r>
                  <a:rPr lang="zh-CN" altLang="en-US" sz="2400" dirty="0"/>
                  <a:t>在李雅普诺夫优化框架下，我们的最优控制决策的基本目标是在每个时间片中最小化以能耗时延和的表达式的上限：</a:t>
                </a:r>
                <a:endParaRPr lang="en-US" altLang="zh-CN" sz="2400" dirty="0"/>
              </a:p>
              <a:p>
                <a:pPr/>
                <a14:m>
                  <m:oMathPara xmlns:m="http://schemas.openxmlformats.org/officeDocument/2006/math">
                    <m:oMathParaPr>
                      <m:jc m:val="centerGroup"/>
                    </m:oMathParaPr>
                    <m:oMath xmlns:m="http://schemas.openxmlformats.org/officeDocument/2006/math">
                      <m:r>
                        <a:rPr lang="zh-CN" altLang="en-US" sz="2400" i="1" smtClean="0">
                          <a:latin typeface="Cambria Math" panose="02040503050406030204" pitchFamily="18" charset="0"/>
                        </a:rPr>
                        <m:t>△</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𝑞</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𝑡</m:t>
                              </m:r>
                            </m:e>
                          </m:d>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𝑉</m:t>
                      </m:r>
                      <m:r>
                        <a:rPr lang="en-US" altLang="zh-CN" sz="2400" b="0" i="1" smtClean="0">
                          <a:latin typeface="Cambria Math" panose="02040503050406030204" pitchFamily="18" charset="0"/>
                          <a:ea typeface="Cambria Math" panose="02040503050406030204" pitchFamily="18" charset="0"/>
                        </a:rPr>
                        <m:t>∙</m:t>
                      </m:r>
                      <m:r>
                        <a:rPr lang="zh-CN" altLang="en-US" sz="2400" b="0" i="1" smtClean="0">
                          <a:latin typeface="Cambria Math" panose="02040503050406030204" pitchFamily="18" charset="0"/>
                          <a:ea typeface="Cambria Math" panose="02040503050406030204" pitchFamily="18" charset="0"/>
                        </a:rPr>
                        <m:t>𝔼</m:t>
                      </m:r>
                      <m:d>
                        <m:dPr>
                          <m:begChr m:val="["/>
                          <m:endChr m:val="]"/>
                          <m:ctrlPr>
                            <a:rPr lang="en-US" altLang="zh-CN" sz="2400" b="0" i="1" smtClean="0">
                              <a:latin typeface="Cambria Math" panose="02040503050406030204" pitchFamily="18" charset="0"/>
                              <a:ea typeface="Cambria Math" panose="02040503050406030204" pitchFamily="18" charset="0"/>
                            </a:rPr>
                          </m:ctrlPr>
                        </m:dPr>
                        <m:e>
                          <m:sSup>
                            <m:sSupPr>
                              <m:ctrlPr>
                                <a:rPr lang="en-US" altLang="zh-CN" sz="2400" b="0" i="1" smtClean="0">
                                  <a:latin typeface="Cambria Math" panose="02040503050406030204" pitchFamily="18" charset="0"/>
                                  <a:ea typeface="Cambria Math" panose="02040503050406030204" pitchFamily="18" charset="0"/>
                                </a:rPr>
                              </m:ctrlPr>
                            </m:sSupPr>
                            <m:e>
                              <m:acc>
                                <m:accPr>
                                  <m:chr m:val="̂"/>
                                  <m:ctrlPr>
                                    <a:rPr lang="en-US" altLang="zh-CN" sz="2400" b="0" i="1" smtClean="0">
                                      <a:latin typeface="Cambria Math" panose="02040503050406030204" pitchFamily="18" charset="0"/>
                                      <a:ea typeface="Cambria Math" panose="02040503050406030204" pitchFamily="18" charset="0"/>
                                    </a:rPr>
                                  </m:ctrlPr>
                                </m:accPr>
                                <m:e>
                                  <m:r>
                                    <a:rPr lang="en-US" altLang="zh-CN" sz="2400" b="0" i="1" smtClean="0">
                                      <a:latin typeface="Cambria Math" panose="02040503050406030204" pitchFamily="18" charset="0"/>
                                      <a:ea typeface="Cambria Math" panose="02040503050406030204" pitchFamily="18" charset="0"/>
                                    </a:rPr>
                                    <m:t>𝐷</m:t>
                                  </m:r>
                                </m:e>
                              </m:acc>
                            </m:e>
                            <m:sup>
                              <m:r>
                                <a:rPr lang="en-US" altLang="zh-CN" sz="2400" b="0" i="1" smtClean="0">
                                  <a:latin typeface="Cambria Math" panose="02040503050406030204" pitchFamily="18" charset="0"/>
                                  <a:ea typeface="Cambria Math" panose="02040503050406030204" pitchFamily="18" charset="0"/>
                                </a:rPr>
                                <m:t>𝑡</m:t>
                              </m:r>
                            </m:sup>
                          </m:sSup>
                          <m:d>
                            <m:dPr>
                              <m:ctrlPr>
                                <a:rPr lang="en-US" altLang="zh-CN" sz="2400" b="0" i="1" smtClean="0">
                                  <a:latin typeface="Cambria Math" panose="02040503050406030204" pitchFamily="18" charset="0"/>
                                  <a:ea typeface="Cambria Math" panose="02040503050406030204" pitchFamily="18" charset="0"/>
                                </a:rPr>
                              </m:ctrlPr>
                            </m:dPr>
                            <m:e>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𝑎</m:t>
                                  </m:r>
                                </m:e>
                                <m:sup>
                                  <m:r>
                                    <a:rPr lang="en-US" altLang="zh-CN" sz="2400" b="0" i="1" smtClean="0">
                                      <a:latin typeface="Cambria Math" panose="02040503050406030204" pitchFamily="18" charset="0"/>
                                      <a:ea typeface="Cambria Math" panose="02040503050406030204" pitchFamily="18" charset="0"/>
                                    </a:rPr>
                                    <m:t>𝑡</m:t>
                                  </m:r>
                                </m:sup>
                              </m:sSup>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𝑏</m:t>
                                  </m:r>
                                </m:e>
                                <m:sup>
                                  <m:r>
                                    <a:rPr lang="en-US" altLang="zh-CN" sz="2400" b="0" i="1" smtClean="0">
                                      <a:latin typeface="Cambria Math" panose="02040503050406030204" pitchFamily="18" charset="0"/>
                                      <a:ea typeface="Cambria Math" panose="02040503050406030204" pitchFamily="18" charset="0"/>
                                    </a:rPr>
                                    <m:t>𝑡</m:t>
                                  </m:r>
                                </m:sup>
                              </m:sSup>
                            </m:e>
                          </m:d>
                        </m:e>
                        <m:e>
                          <m:r>
                            <a:rPr lang="en-US" altLang="zh-CN" sz="2400" b="0" i="1" smtClean="0">
                              <a:latin typeface="Cambria Math" panose="02040503050406030204" pitchFamily="18" charset="0"/>
                              <a:ea typeface="Cambria Math" panose="02040503050406030204" pitchFamily="18" charset="0"/>
                            </a:rPr>
                            <m:t>𝑞</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𝑡</m:t>
                              </m:r>
                            </m:e>
                          </m:d>
                        </m:e>
                      </m:d>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𝐵</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𝑞</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𝑡</m:t>
                          </m:r>
                        </m:e>
                      </m:d>
                      <m:r>
                        <a:rPr lang="zh-CN" altLang="en-US" sz="2400" b="0" i="1" smtClean="0">
                          <a:latin typeface="Cambria Math" panose="02040503050406030204" pitchFamily="18" charset="0"/>
                          <a:ea typeface="Cambria Math" panose="02040503050406030204" pitchFamily="18" charset="0"/>
                        </a:rPr>
                        <m:t>𝔼</m:t>
                      </m:r>
                      <m:d>
                        <m:dPr>
                          <m:begChr m:val="["/>
                          <m:endChr m:val="]"/>
                          <m:ctrlPr>
                            <a:rPr lang="en-US" altLang="zh-CN" sz="2400" b="0" i="1" smtClean="0">
                              <a:latin typeface="Cambria Math" panose="02040503050406030204" pitchFamily="18" charset="0"/>
                              <a:ea typeface="Cambria Math" panose="02040503050406030204" pitchFamily="18" charset="0"/>
                            </a:rPr>
                          </m:ctrlPr>
                        </m:dPr>
                        <m:e>
                          <m:d>
                            <m:dPr>
                              <m:ctrlPr>
                                <a:rPr lang="en-US" altLang="zh-CN" sz="2400" b="0" i="1" smtClean="0">
                                  <a:latin typeface="Cambria Math" panose="02040503050406030204" pitchFamily="18" charset="0"/>
                                  <a:ea typeface="Cambria Math" panose="02040503050406030204" pitchFamily="18" charset="0"/>
                                </a:rPr>
                              </m:ctrlPr>
                            </m:dPr>
                            <m:e>
                              <m:sSup>
                                <m:sSupPr>
                                  <m:ctrlPr>
                                    <a:rPr lang="en-US" altLang="zh-CN" sz="2400" i="1" smtClean="0">
                                      <a:latin typeface="Cambria Math" panose="02040503050406030204" pitchFamily="18" charset="0"/>
                                    </a:rPr>
                                  </m:ctrlPr>
                                </m:sSupPr>
                                <m:e>
                                  <m:acc>
                                    <m:accPr>
                                      <m:chr m:val="̂"/>
                                      <m:ctrlPr>
                                        <a:rPr lang="en-US" altLang="zh-CN" sz="2400" i="1">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Cambria Math" panose="02040503050406030204" pitchFamily="18" charset="0"/>
                                        </a:rPr>
                                        <m:t>𝐸</m:t>
                                      </m:r>
                                    </m:e>
                                  </m:acc>
                                </m:e>
                                <m:sup>
                                  <m:r>
                                    <a:rPr lang="en-US" altLang="zh-CN" sz="2400" b="0" i="1" smtClean="0">
                                      <a:latin typeface="Cambria Math" panose="02040503050406030204" pitchFamily="18" charset="0"/>
                                    </a:rPr>
                                    <m:t>𝑡</m:t>
                                  </m:r>
                                </m:sup>
                              </m:sSup>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𝑄</m:t>
                              </m:r>
                            </m:e>
                          </m:d>
                        </m:e>
                        <m:e>
                          <m:r>
                            <a:rPr lang="en-US" altLang="zh-CN" sz="2400" b="0" i="1" smtClean="0">
                              <a:latin typeface="Cambria Math" panose="02040503050406030204" pitchFamily="18" charset="0"/>
                              <a:ea typeface="Cambria Math" panose="02040503050406030204" pitchFamily="18" charset="0"/>
                            </a:rPr>
                            <m:t>𝑞</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𝑡</m:t>
                              </m:r>
                            </m:e>
                          </m:d>
                        </m:e>
                      </m:d>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𝑉</m:t>
                      </m:r>
                      <m:r>
                        <a:rPr lang="en-US" altLang="zh-CN" sz="2400" b="0" i="1" smtClean="0">
                          <a:latin typeface="Cambria Math" panose="02040503050406030204" pitchFamily="18" charset="0"/>
                          <a:ea typeface="Cambria Math" panose="02040503050406030204" pitchFamily="18" charset="0"/>
                        </a:rPr>
                        <m:t>∙</m:t>
                      </m:r>
                      <m:r>
                        <a:rPr lang="zh-CN" altLang="en-US" sz="2400" i="1">
                          <a:latin typeface="Cambria Math" panose="02040503050406030204" pitchFamily="18" charset="0"/>
                          <a:ea typeface="Cambria Math" panose="02040503050406030204" pitchFamily="18" charset="0"/>
                        </a:rPr>
                        <m:t>𝔼</m:t>
                      </m:r>
                      <m:d>
                        <m:dPr>
                          <m:begChr m:val="["/>
                          <m:endChr m:val="]"/>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ea typeface="Cambria Math" panose="02040503050406030204" pitchFamily="18" charset="0"/>
                                </a:rPr>
                              </m:ctrlPr>
                            </m:sSupPr>
                            <m:e>
                              <m:acc>
                                <m:accPr>
                                  <m:chr m:val="̂"/>
                                  <m:ctrlPr>
                                    <a:rPr lang="en-US" altLang="zh-CN" sz="2400" i="1">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Cambria Math" panose="02040503050406030204" pitchFamily="18" charset="0"/>
                                    </a:rPr>
                                    <m:t>𝐷</m:t>
                                  </m:r>
                                </m:e>
                              </m:acc>
                            </m:e>
                            <m:sup>
                              <m:r>
                                <a:rPr lang="en-US" altLang="zh-CN" sz="2400" i="1">
                                  <a:latin typeface="Cambria Math" panose="02040503050406030204" pitchFamily="18" charset="0"/>
                                  <a:ea typeface="Cambria Math" panose="02040503050406030204" pitchFamily="18" charset="0"/>
                                </a:rPr>
                                <m:t>𝑡</m:t>
                              </m:r>
                            </m:sup>
                          </m:sSup>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𝑎</m:t>
                                  </m:r>
                                </m:e>
                                <m:sup>
                                  <m:r>
                                    <a:rPr lang="en-US" altLang="zh-CN" sz="2400" i="1">
                                      <a:latin typeface="Cambria Math" panose="02040503050406030204" pitchFamily="18" charset="0"/>
                                      <a:ea typeface="Cambria Math" panose="02040503050406030204" pitchFamily="18" charset="0"/>
                                    </a:rPr>
                                    <m:t>𝑡</m:t>
                                  </m:r>
                                </m:sup>
                              </m:sSup>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e>
                                <m:sup>
                                  <m:r>
                                    <a:rPr lang="en-US" altLang="zh-CN" sz="2400" i="1">
                                      <a:latin typeface="Cambria Math" panose="02040503050406030204" pitchFamily="18" charset="0"/>
                                      <a:ea typeface="Cambria Math" panose="02040503050406030204" pitchFamily="18" charset="0"/>
                                    </a:rPr>
                                    <m:t>𝑡</m:t>
                                  </m:r>
                                </m:sup>
                              </m:sSup>
                            </m:e>
                          </m:d>
                        </m:e>
                        <m:e>
                          <m:r>
                            <a:rPr lang="en-US" altLang="zh-CN" sz="2400" i="1">
                              <a:latin typeface="Cambria Math" panose="02040503050406030204" pitchFamily="18" charset="0"/>
                              <a:ea typeface="Cambria Math" panose="02040503050406030204" pitchFamily="18" charset="0"/>
                            </a:rPr>
                            <m:t>𝑞</m:t>
                          </m:r>
                          <m:d>
                            <m:dPr>
                              <m:ctrlPr>
                                <a:rPr lang="en-US" altLang="zh-CN" sz="2400" i="1">
                                  <a:latin typeface="Cambria Math" panose="02040503050406030204" pitchFamily="18" charset="0"/>
                                  <a:ea typeface="Cambria Math" panose="02040503050406030204" pitchFamily="18" charset="0"/>
                                </a:rPr>
                              </m:ctrlPr>
                            </m:dPr>
                            <m:e>
                              <m:r>
                                <a:rPr lang="en-US" altLang="zh-CN" sz="2400" i="1">
                                  <a:latin typeface="Cambria Math" panose="02040503050406030204" pitchFamily="18" charset="0"/>
                                  <a:ea typeface="Cambria Math" panose="02040503050406030204" pitchFamily="18" charset="0"/>
                                </a:rPr>
                                <m:t>𝑡</m:t>
                              </m:r>
                            </m:e>
                          </m:d>
                        </m:e>
                      </m:d>
                    </m:oMath>
                  </m:oMathPara>
                </a14:m>
                <a:endParaRPr lang="en-US" altLang="zh-CN" sz="2400" dirty="0"/>
              </a:p>
              <a:p>
                <a:r>
                  <a:rPr lang="en-US" altLang="zh-CN" sz="2400" dirty="0">
                    <a:ea typeface="Cambria Math" panose="02040503050406030204" pitchFamily="18" charset="0"/>
                  </a:rPr>
                  <a:t> </a:t>
                </a:r>
                <a14:m>
                  <m:oMath xmlns:m="http://schemas.openxmlformats.org/officeDocument/2006/math">
                    <m:sSup>
                      <m:sSupPr>
                        <m:ctrlPr>
                          <a:rPr lang="en-US" altLang="zh-CN" sz="2400" i="1">
                            <a:latin typeface="Cambria Math" panose="02040503050406030204" pitchFamily="18" charset="0"/>
                            <a:ea typeface="Cambria Math" panose="02040503050406030204" pitchFamily="18" charset="0"/>
                          </a:rPr>
                        </m:ctrlPr>
                      </m:sSupPr>
                      <m:e>
                        <m:acc>
                          <m:accPr>
                            <m:chr m:val="̂"/>
                            <m:ctrlPr>
                              <a:rPr lang="en-US" altLang="zh-CN" sz="2400" i="1">
                                <a:latin typeface="Cambria Math" panose="02040503050406030204" pitchFamily="18" charset="0"/>
                                <a:ea typeface="Cambria Math" panose="02040503050406030204" pitchFamily="18" charset="0"/>
                              </a:rPr>
                            </m:ctrlPr>
                          </m:accPr>
                          <m:e>
                            <m:r>
                              <a:rPr lang="en-US" altLang="zh-CN" sz="2400" i="1">
                                <a:latin typeface="Cambria Math" panose="02040503050406030204" pitchFamily="18" charset="0"/>
                                <a:ea typeface="Cambria Math" panose="02040503050406030204" pitchFamily="18" charset="0"/>
                              </a:rPr>
                              <m:t>𝐷</m:t>
                            </m:r>
                          </m:e>
                        </m:acc>
                      </m:e>
                      <m:sup>
                        <m:r>
                          <a:rPr lang="en-US" altLang="zh-CN" sz="2400" i="1">
                            <a:latin typeface="Cambria Math" panose="02040503050406030204" pitchFamily="18" charset="0"/>
                            <a:ea typeface="Cambria Math" panose="02040503050406030204" pitchFamily="18" charset="0"/>
                          </a:rPr>
                          <m:t>𝑡</m:t>
                        </m:r>
                      </m:sup>
                    </m:sSup>
                    <m:d>
                      <m:dPr>
                        <m:ctrlPr>
                          <a:rPr lang="en-US" altLang="zh-CN" sz="2400" i="1">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𝑎</m:t>
                            </m:r>
                          </m:e>
                          <m:sup>
                            <m:r>
                              <a:rPr lang="en-US" altLang="zh-CN" sz="2400" i="1">
                                <a:latin typeface="Cambria Math" panose="02040503050406030204" pitchFamily="18" charset="0"/>
                                <a:ea typeface="Cambria Math" panose="02040503050406030204" pitchFamily="18" charset="0"/>
                              </a:rPr>
                              <m:t>𝑡</m:t>
                            </m:r>
                          </m:sup>
                        </m:sSup>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m:t>
                            </m:r>
                            <m:r>
                              <a:rPr lang="en-US" altLang="zh-CN" sz="2400" i="1">
                                <a:latin typeface="Cambria Math" panose="02040503050406030204" pitchFamily="18" charset="0"/>
                                <a:ea typeface="Cambria Math" panose="02040503050406030204" pitchFamily="18" charset="0"/>
                              </a:rPr>
                              <m:t>𝑏</m:t>
                            </m:r>
                          </m:e>
                          <m:sup>
                            <m:r>
                              <a:rPr lang="en-US" altLang="zh-CN" sz="2400" i="1">
                                <a:latin typeface="Cambria Math" panose="02040503050406030204" pitchFamily="18" charset="0"/>
                                <a:ea typeface="Cambria Math" panose="02040503050406030204" pitchFamily="18" charset="0"/>
                              </a:rPr>
                              <m:t>𝑡</m:t>
                            </m:r>
                          </m:sup>
                        </m:sSup>
                      </m:e>
                    </m:d>
                    <m:r>
                      <a:rPr lang="en-US" altLang="zh-CN" sz="2400" b="0" i="1" smtClean="0">
                        <a:latin typeface="Cambria Math" panose="02040503050406030204" pitchFamily="18" charset="0"/>
                        <a:ea typeface="Cambria Math" panose="02040503050406030204" pitchFamily="18" charset="0"/>
                      </a:rPr>
                      <m:t>=</m:t>
                    </m:r>
                    <m:nary>
                      <m:naryPr>
                        <m:chr m:val="∑"/>
                        <m:ctrlPr>
                          <a:rPr lang="en-US" altLang="zh-CN" sz="2400" b="0" i="1" smtClean="0">
                            <a:latin typeface="Cambria Math" panose="02040503050406030204" pitchFamily="18" charset="0"/>
                            <a:ea typeface="Cambria Math" panose="02040503050406030204" pitchFamily="18" charset="0"/>
                          </a:rPr>
                        </m:ctrlPr>
                      </m:naryPr>
                      <m:sub>
                        <m:r>
                          <m:rPr>
                            <m:brk m:alnAt="23"/>
                          </m:rPr>
                          <a:rPr lang="en-US" altLang="zh-CN" sz="2400" b="0" i="1" smtClean="0">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=1</m:t>
                        </m:r>
                      </m:sub>
                      <m:sup>
                        <m:r>
                          <a:rPr lang="en-US" altLang="zh-CN" sz="2400" b="0" i="1" smtClean="0">
                            <a:latin typeface="Cambria Math" panose="02040503050406030204" pitchFamily="18" charset="0"/>
                            <a:ea typeface="Cambria Math" panose="02040503050406030204" pitchFamily="18" charset="0"/>
                          </a:rPr>
                          <m:t>𝑁</m:t>
                        </m:r>
                      </m:sup>
                      <m:e>
                        <m:sSubSup>
                          <m:sSubSupPr>
                            <m:ctrlPr>
                              <a:rPr lang="en-US" altLang="zh-CN" sz="2400" i="1">
                                <a:latin typeface="Cambria Math" panose="02040503050406030204" pitchFamily="18" charset="0"/>
                              </a:rPr>
                            </m:ctrlPr>
                          </m:sSubSupPr>
                          <m:e>
                            <m:r>
                              <a:rPr lang="en-US" altLang="zh-CN" sz="2400" i="1">
                                <a:latin typeface="Cambria Math" panose="02040503050406030204" pitchFamily="18" charset="0"/>
                              </a:rPr>
                              <m:t>𝐷</m:t>
                            </m:r>
                          </m:e>
                          <m:sub>
                            <m:r>
                              <a:rPr lang="en-US" altLang="zh-CN" sz="2400" i="1">
                                <a:latin typeface="Cambria Math" panose="02040503050406030204" pitchFamily="18" charset="0"/>
                              </a:rPr>
                              <m:t>𝑛</m:t>
                            </m:r>
                          </m:sub>
                          <m:sup>
                            <m:r>
                              <a:rPr lang="en-US" altLang="zh-CN" sz="2400" i="1">
                                <a:latin typeface="Cambria Math" panose="02040503050406030204" pitchFamily="18" charset="0"/>
                              </a:rPr>
                              <m:t>𝑡</m:t>
                            </m:r>
                          </m:sup>
                        </m:sSubSup>
                        <m:d>
                          <m:dPr>
                            <m:ctrlPr>
                              <a:rPr lang="en-US" altLang="zh-CN" sz="2400" i="1">
                                <a:latin typeface="Cambria Math" panose="02040503050406030204" pitchFamily="18" charset="0"/>
                              </a:rPr>
                            </m:ctrlPr>
                          </m:dPr>
                          <m:e>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𝑎</m:t>
                                </m:r>
                              </m:e>
                              <m:sup>
                                <m:r>
                                  <a:rPr lang="en-US" altLang="zh-CN" sz="2400" i="1">
                                    <a:latin typeface="Cambria Math" panose="02040503050406030204" pitchFamily="18" charset="0"/>
                                  </a:rPr>
                                  <m:t>𝑡</m:t>
                                </m:r>
                              </m:sup>
                            </m:sSup>
                            <m:r>
                              <a:rPr lang="en-US" altLang="zh-CN" sz="2400" i="1">
                                <a:latin typeface="Cambria Math" panose="02040503050406030204" pitchFamily="18" charset="0"/>
                              </a:rPr>
                              <m:t>,</m:t>
                            </m:r>
                            <m:sSup>
                              <m:sSupPr>
                                <m:ctrlPr>
                                  <a:rPr lang="en-US" altLang="zh-CN" sz="2400" i="1">
                                    <a:latin typeface="Cambria Math" panose="02040503050406030204" pitchFamily="18" charset="0"/>
                                  </a:rPr>
                                </m:ctrlPr>
                              </m:sSupPr>
                              <m:e>
                                <m:r>
                                  <a:rPr lang="en-US" altLang="zh-CN" sz="2400" i="1">
                                    <a:latin typeface="Cambria Math" panose="02040503050406030204" pitchFamily="18" charset="0"/>
                                  </a:rPr>
                                  <m:t>𝑏</m:t>
                                </m:r>
                              </m:e>
                              <m:sup>
                                <m:r>
                                  <a:rPr lang="en-US" altLang="zh-CN" sz="2400" i="1">
                                    <a:latin typeface="Cambria Math" panose="02040503050406030204" pitchFamily="18" charset="0"/>
                                  </a:rPr>
                                  <m:t>𝑡</m:t>
                                </m:r>
                              </m:sup>
                            </m:sSup>
                          </m:e>
                        </m:d>
                        <m:r>
                          <a:rPr lang="en-US" altLang="zh-CN" sz="2400" b="0" i="1" smtClean="0">
                            <a:latin typeface="Cambria Math" panose="02040503050406030204" pitchFamily="18" charset="0"/>
                          </a:rPr>
                          <m:t>+</m:t>
                        </m:r>
                      </m:e>
                    </m:nary>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h</m:t>
                        </m:r>
                      </m:e>
                      <m:sup>
                        <m:r>
                          <a:rPr lang="en-US" altLang="zh-CN" sz="2400" b="0" i="1" smtClean="0">
                            <a:latin typeface="Cambria Math" panose="02040503050406030204" pitchFamily="18" charset="0"/>
                            <a:ea typeface="Cambria Math" panose="02040503050406030204" pitchFamily="18" charset="0"/>
                          </a:rPr>
                          <m:t>𝑡</m:t>
                        </m:r>
                      </m:sup>
                    </m:sSup>
                    <m:r>
                      <a:rPr lang="en-US" altLang="zh-CN" sz="2400" b="0" i="1" smtClean="0">
                        <a:latin typeface="Cambria Math" panose="02040503050406030204" pitchFamily="18" charset="0"/>
                        <a:ea typeface="Cambria Math" panose="02040503050406030204" pitchFamily="18" charset="0"/>
                      </a:rPr>
                      <m:t>(</m:t>
                    </m:r>
                    <m:nary>
                      <m:naryPr>
                        <m:chr m:val="∑"/>
                        <m:supHide m:val="on"/>
                        <m:ctrlPr>
                          <a:rPr lang="en-US" altLang="zh-CN" sz="2400" b="0" i="1" smtClean="0">
                            <a:latin typeface="Cambria Math" panose="02040503050406030204" pitchFamily="18" charset="0"/>
                            <a:ea typeface="Cambria Math" panose="02040503050406030204" pitchFamily="18" charset="0"/>
                          </a:rPr>
                        </m:ctrlPr>
                      </m:naryPr>
                      <m:sub>
                        <m:r>
                          <m:rPr>
                            <m:brk m:alnAt="7"/>
                          </m:rPr>
                          <a:rPr lang="en-US" altLang="zh-CN" sz="2400" b="0" i="1" smtClean="0">
                            <a:latin typeface="Cambria Math" panose="02040503050406030204" pitchFamily="18" charset="0"/>
                            <a:ea typeface="Cambria Math" panose="02040503050406030204" pitchFamily="18" charset="0"/>
                          </a:rPr>
                          <m:t>𝑚</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𝑘</m:t>
                        </m:r>
                      </m:sub>
                      <m:sup/>
                      <m:e>
                        <m:sSubSup>
                          <m:sSubSupPr>
                            <m:ctrlPr>
                              <a:rPr lang="en-US" altLang="zh-CN" sz="2400" b="0" i="1" smtClean="0">
                                <a:latin typeface="Cambria Math" panose="02040503050406030204" pitchFamily="18" charset="0"/>
                                <a:ea typeface="Cambria Math" panose="02040503050406030204" pitchFamily="18" charset="0"/>
                              </a:rPr>
                            </m:ctrlPr>
                          </m:sSubSupPr>
                          <m:e>
                            <m:r>
                              <a:rPr lang="en-US" altLang="zh-CN" sz="2400" b="0" i="1" smtClean="0">
                                <a:latin typeface="Cambria Math" panose="02040503050406030204" pitchFamily="18" charset="0"/>
                                <a:ea typeface="Cambria Math" panose="02040503050406030204" pitchFamily="18" charset="0"/>
                              </a:rPr>
                              <m:t>𝑑</m:t>
                            </m:r>
                          </m:e>
                          <m:sub>
                            <m:r>
                              <a:rPr lang="en-US" altLang="zh-CN" sz="2400" b="0" i="1" smtClean="0">
                                <a:latin typeface="Cambria Math" panose="02040503050406030204" pitchFamily="18" charset="0"/>
                                <a:ea typeface="Cambria Math" panose="02040503050406030204" pitchFamily="18" charset="0"/>
                              </a:rPr>
                              <m:t>𝑘</m:t>
                            </m:r>
                            <m:r>
                              <a:rPr lang="en-US" altLang="zh-CN" sz="2400" b="0" i="1" smtClean="0">
                                <a:latin typeface="Cambria Math" panose="02040503050406030204" pitchFamily="18" charset="0"/>
                                <a:ea typeface="Cambria Math" panose="02040503050406030204" pitchFamily="18" charset="0"/>
                              </a:rPr>
                              <m:t>,</m:t>
                            </m:r>
                            <m:r>
                              <a:rPr lang="en-US" altLang="zh-CN" sz="2400" b="0" i="1" smtClean="0">
                                <a:latin typeface="Cambria Math" panose="02040503050406030204" pitchFamily="18" charset="0"/>
                                <a:ea typeface="Cambria Math" panose="02040503050406030204" pitchFamily="18" charset="0"/>
                              </a:rPr>
                              <m:t>𝑚</m:t>
                            </m:r>
                          </m:sub>
                          <m:sup>
                            <m:r>
                              <a:rPr lang="en-US" altLang="zh-CN" sz="2400" b="0" i="1" smtClean="0">
                                <a:latin typeface="Cambria Math" panose="02040503050406030204" pitchFamily="18" charset="0"/>
                                <a:ea typeface="Cambria Math" panose="02040503050406030204" pitchFamily="18" charset="0"/>
                              </a:rPr>
                              <m:t>𝑡</m:t>
                            </m:r>
                          </m:sup>
                        </m:sSubSup>
                        <m:r>
                          <a:rPr lang="en-US" altLang="zh-CN" sz="2400" b="0" i="1" smtClean="0">
                            <a:latin typeface="Cambria Math" panose="02040503050406030204" pitchFamily="18" charset="0"/>
                            <a:ea typeface="Cambria Math" panose="02040503050406030204" pitchFamily="18" charset="0"/>
                          </a:rPr>
                          <m:t>−</m:t>
                        </m:r>
                        <m:nary>
                          <m:naryPr>
                            <m:chr m:val="∑"/>
                            <m:limLoc m:val="subSup"/>
                            <m:ctrlPr>
                              <a:rPr lang="en-US" altLang="zh-CN" sz="2400" b="0" i="1" smtClean="0">
                                <a:latin typeface="Cambria Math" panose="02040503050406030204" pitchFamily="18" charset="0"/>
                                <a:ea typeface="Cambria Math" panose="02040503050406030204" pitchFamily="18" charset="0"/>
                              </a:rPr>
                            </m:ctrlPr>
                          </m:naryPr>
                          <m:sub>
                            <m:r>
                              <m:rPr>
                                <m:brk m:alnAt="25"/>
                              </m:rPr>
                              <a:rPr lang="en-US" altLang="zh-CN" sz="2400" b="0" i="1" smtClean="0">
                                <a:latin typeface="Cambria Math" panose="02040503050406030204" pitchFamily="18" charset="0"/>
                                <a:ea typeface="Cambria Math" panose="02040503050406030204" pitchFamily="18" charset="0"/>
                              </a:rPr>
                              <m:t>𝑛</m:t>
                            </m:r>
                            <m:r>
                              <a:rPr lang="en-US" altLang="zh-CN" sz="2400" b="0" i="1" smtClean="0">
                                <a:latin typeface="Cambria Math" panose="02040503050406030204" pitchFamily="18" charset="0"/>
                                <a:ea typeface="Cambria Math" panose="02040503050406030204" pitchFamily="18" charset="0"/>
                              </a:rPr>
                              <m:t>=1</m:t>
                            </m:r>
                          </m:sub>
                          <m:sup>
                            <m:r>
                              <a:rPr lang="en-US" altLang="zh-CN" sz="2400" b="0" i="1" smtClean="0">
                                <a:latin typeface="Cambria Math" panose="02040503050406030204" pitchFamily="18" charset="0"/>
                                <a:ea typeface="Cambria Math" panose="02040503050406030204" pitchFamily="18" charset="0"/>
                              </a:rPr>
                              <m:t>𝑁</m:t>
                            </m:r>
                          </m:sup>
                          <m:e>
                            <m:sSubSup>
                              <m:sSubSupPr>
                                <m:ctrlPr>
                                  <a:rPr lang="en-US" altLang="zh-CN" sz="2400" b="0" i="1" smtClean="0">
                                    <a:latin typeface="Cambria Math" panose="02040503050406030204" pitchFamily="18" charset="0"/>
                                    <a:ea typeface="Cambria Math" panose="02040503050406030204" pitchFamily="18" charset="0"/>
                                  </a:rPr>
                                </m:ctrlPr>
                              </m:sSubSupPr>
                              <m:e>
                                <m:r>
                                  <a:rPr lang="zh-CN" altLang="en-US" sz="2400" b="0" i="1" smtClean="0">
                                    <a:latin typeface="Cambria Math" panose="02040503050406030204" pitchFamily="18" charset="0"/>
                                    <a:ea typeface="Cambria Math" panose="02040503050406030204" pitchFamily="18" charset="0"/>
                                  </a:rPr>
                                  <m:t>𝜆</m:t>
                                </m:r>
                              </m:e>
                              <m:sub>
                                <m:r>
                                  <a:rPr lang="en-US" altLang="zh-CN" sz="2400" b="0" i="1" smtClean="0">
                                    <a:latin typeface="Cambria Math" panose="02040503050406030204" pitchFamily="18" charset="0"/>
                                    <a:ea typeface="Cambria Math" panose="02040503050406030204" pitchFamily="18" charset="0"/>
                                  </a:rPr>
                                  <m:t>𝑛</m:t>
                                </m:r>
                              </m:sub>
                              <m:sup>
                                <m:r>
                                  <a:rPr lang="en-US" altLang="zh-CN" sz="2400" b="0" i="1" smtClean="0">
                                    <a:latin typeface="Cambria Math" panose="02040503050406030204" pitchFamily="18" charset="0"/>
                                    <a:ea typeface="Cambria Math" panose="02040503050406030204" pitchFamily="18" charset="0"/>
                                  </a:rPr>
                                  <m:t>𝑡</m:t>
                                </m:r>
                              </m:sup>
                            </m:sSubSup>
                            <m:r>
                              <a:rPr lang="en-US" altLang="zh-CN" sz="2400" b="0" i="1" smtClean="0">
                                <a:latin typeface="Cambria Math" panose="02040503050406030204" pitchFamily="18" charset="0"/>
                                <a:ea typeface="Cambria Math" panose="02040503050406030204" pitchFamily="18" charset="0"/>
                              </a:rPr>
                              <m:t>)</m:t>
                            </m:r>
                          </m:e>
                        </m:nary>
                      </m:e>
                    </m:nary>
                  </m:oMath>
                </a14:m>
                <a:r>
                  <a:rPr lang="zh-CN" altLang="en-US" sz="2400" dirty="0"/>
                  <a:t>；</a:t>
                </a:r>
                <a:endParaRPr lang="en-US" altLang="zh-CN" sz="2400" dirty="0"/>
              </a:p>
              <a:p>
                <a:r>
                  <a:rPr lang="zh-CN" altLang="en-US" sz="2400" dirty="0"/>
                  <a:t>正参数</a:t>
                </a:r>
                <a:r>
                  <a:rPr lang="en-US" altLang="zh-CN" sz="2400" dirty="0"/>
                  <a:t> </a:t>
                </a:r>
                <a14:m>
                  <m:oMath xmlns:m="http://schemas.openxmlformats.org/officeDocument/2006/math">
                    <m:r>
                      <a:rPr lang="en-US" altLang="zh-CN" sz="2400" b="0" i="1" smtClean="0">
                        <a:latin typeface="Cambria Math" panose="02040503050406030204" pitchFamily="18" charset="0"/>
                      </a:rPr>
                      <m:t>𝑉</m:t>
                    </m:r>
                  </m:oMath>
                </a14:m>
                <a:r>
                  <a:rPr lang="zh-CN" altLang="en-US" sz="2400" dirty="0"/>
                  <a:t> 用于调整计算延迟最小化和</a:t>
                </a:r>
                <a:r>
                  <a:rPr lang="en-US" altLang="zh-CN" sz="2400" dirty="0"/>
                  <a:t>BSs</a:t>
                </a:r>
                <a:r>
                  <a:rPr lang="zh-CN" altLang="en-US" sz="2400" dirty="0"/>
                  <a:t>能耗最小化之间的权衡。</a:t>
                </a:r>
                <a:endParaRPr lang="en-US" altLang="zh-CN" sz="2400" dirty="0"/>
              </a:p>
              <a:p>
                <a:r>
                  <a:rPr lang="zh-CN" altLang="en-US" sz="2400" dirty="0"/>
                  <a:t>那么，通过求解优化问题</a:t>
                </a:r>
                <a:r>
                  <a:rPr lang="en-US" altLang="zh-CN" sz="2400" dirty="0"/>
                  <a:t>P2</a:t>
                </a:r>
                <a:r>
                  <a:rPr lang="zh-CN" altLang="en-US" sz="2400" dirty="0"/>
                  <a:t>，我们可以得到服务缓存与任务卸载策略：</a:t>
                </a:r>
                <a:endParaRPr lang="en-US" altLang="zh-CN" sz="2400" dirty="0"/>
              </a:p>
              <a:p>
                <a:endParaRPr lang="zh-CN" altLang="en-US" dirty="0"/>
              </a:p>
            </p:txBody>
          </p:sp>
        </mc:Choice>
        <mc:Fallback>
          <p:sp>
            <p:nvSpPr>
              <p:cNvPr id="2" name="文本框 1">
                <a:extLst>
                  <a:ext uri="{FF2B5EF4-FFF2-40B4-BE49-F238E27FC236}">
                    <a16:creationId xmlns:a16="http://schemas.microsoft.com/office/drawing/2014/main" id="{53CD3A84-DBCD-4883-8343-256D042A92DB}"/>
                  </a:ext>
                </a:extLst>
              </p:cNvPr>
              <p:cNvSpPr txBox="1">
                <a:spLocks noRot="1" noChangeAspect="1" noMove="1" noResize="1" noEditPoints="1" noAdjustHandles="1" noChangeArrowheads="1" noChangeShapeType="1" noTextEdit="1"/>
              </p:cNvSpPr>
              <p:nvPr/>
            </p:nvSpPr>
            <p:spPr>
              <a:xfrm>
                <a:off x="395537" y="1916832"/>
                <a:ext cx="8352928" cy="3838551"/>
              </a:xfrm>
              <a:prstGeom prst="rect">
                <a:avLst/>
              </a:prstGeom>
              <a:blipFill>
                <a:blip r:embed="rId4"/>
                <a:stretch>
                  <a:fillRect l="-1168" t="-1270"/>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DAE2E6BB-5EAA-463E-AFD3-A27256EE88A4}"/>
              </a:ext>
            </a:extLst>
          </p:cNvPr>
          <p:cNvPicPr>
            <a:picLocks noChangeAspect="1"/>
          </p:cNvPicPr>
          <p:nvPr/>
        </p:nvPicPr>
        <p:blipFill rotWithShape="1">
          <a:blip r:embed="rId5"/>
          <a:srcRect l="9838" t="43000" r="52362" b="45800"/>
          <a:stretch/>
        </p:blipFill>
        <p:spPr>
          <a:xfrm>
            <a:off x="2052420" y="5388818"/>
            <a:ext cx="5039160" cy="839860"/>
          </a:xfrm>
          <a:prstGeom prst="rect">
            <a:avLst/>
          </a:prstGeom>
        </p:spPr>
      </p:pic>
    </p:spTree>
    <p:extLst>
      <p:ext uri="{BB962C8B-B14F-4D97-AF65-F5344CB8AC3E}">
        <p14:creationId xmlns:p14="http://schemas.microsoft.com/office/powerpoint/2010/main" val="28051236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OREO</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21</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745FD7D2-5A3F-486F-97C4-BC2D9E91C6C7}"/>
              </a:ext>
            </a:extLst>
          </p:cNvPr>
          <p:cNvPicPr>
            <a:picLocks noChangeAspect="1"/>
          </p:cNvPicPr>
          <p:nvPr/>
        </p:nvPicPr>
        <p:blipFill rotWithShape="1">
          <a:blip r:embed="rId4"/>
          <a:srcRect l="7476" t="47200" r="52362" b="15000"/>
          <a:stretch/>
        </p:blipFill>
        <p:spPr>
          <a:xfrm>
            <a:off x="323528" y="1628800"/>
            <a:ext cx="8014022" cy="4242718"/>
          </a:xfrm>
          <a:prstGeom prst="rect">
            <a:avLst/>
          </a:prstGeom>
        </p:spPr>
      </p:pic>
    </p:spTree>
    <p:extLst>
      <p:ext uri="{BB962C8B-B14F-4D97-AF65-F5344CB8AC3E}">
        <p14:creationId xmlns:p14="http://schemas.microsoft.com/office/powerpoint/2010/main" val="2075007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normAutofit/>
          </a:bodyPr>
          <a:lstStyle/>
          <a:p>
            <a:pPr eaLnBrk="1" hangingPunct="1"/>
            <a:r>
              <a:rPr lang="en-US" altLang="zh-CN" sz="3600" dirty="0"/>
              <a:t>Distributed Optimization for </a:t>
            </a:r>
            <a:r>
              <a:rPr lang="en-US" altLang="zh-CN" sz="3600" b="1" dirty="0"/>
              <a:t>P2</a:t>
            </a:r>
            <a:endParaRPr lang="en-US" altLang="zh-CN" sz="3600" b="1" dirty="0">
              <a:ea typeface="微软雅黑" panose="020B0503020204020204" pitchFamily="34" charset="-122"/>
            </a:endParaRP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22</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ED1937EB-7CC5-4AB1-AA13-90BCAFE335DE}"/>
                  </a:ext>
                </a:extLst>
              </p:cNvPr>
              <p:cNvSpPr txBox="1"/>
              <p:nvPr/>
            </p:nvSpPr>
            <p:spPr>
              <a:xfrm>
                <a:off x="227484" y="1606132"/>
                <a:ext cx="8689031" cy="1200329"/>
              </a:xfrm>
              <a:prstGeom prst="rect">
                <a:avLst/>
              </a:prstGeom>
              <a:noFill/>
            </p:spPr>
            <p:txBody>
              <a:bodyPr wrap="square" rtlCol="0">
                <a:spAutoFit/>
              </a:bodyPr>
              <a:lstStyle/>
              <a:p>
                <a:r>
                  <a:rPr lang="zh-CN" altLang="en-US" sz="2400" dirty="0"/>
                  <a:t>使用</a:t>
                </a:r>
                <a:r>
                  <a:rPr lang="en-US" altLang="zh-CN" sz="2400" dirty="0"/>
                  <a:t>Gibbs Sampling</a:t>
                </a:r>
                <a:r>
                  <a:rPr lang="zh-CN" altLang="en-US" sz="2400" dirty="0"/>
                  <a:t>，以迭代的方式在每个时间片开始时决定最优的决策对</a:t>
                </a:r>
                <a14:m>
                  <m:oMath xmlns:m="http://schemas.openxmlformats.org/officeDocument/2006/math">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𝑎</m:t>
                        </m:r>
                      </m:e>
                      <m:sup>
                        <m:r>
                          <a:rPr lang="en-US" altLang="zh-CN" sz="2400" b="0" i="1" smtClean="0">
                            <a:latin typeface="Cambria Math" panose="02040503050406030204" pitchFamily="18" charset="0"/>
                          </a:rPr>
                          <m:t>𝑡</m:t>
                        </m:r>
                      </m:sup>
                    </m:sSup>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𝑏</m:t>
                        </m:r>
                      </m:e>
                      <m:sup>
                        <m:r>
                          <a:rPr lang="en-US" altLang="zh-CN" sz="2400" b="0" i="1" smtClean="0">
                            <a:latin typeface="Cambria Math" panose="02040503050406030204" pitchFamily="18" charset="0"/>
                          </a:rPr>
                          <m:t>𝑡</m:t>
                        </m:r>
                      </m:sup>
                    </m:sSup>
                    <m:r>
                      <a:rPr lang="en-US" altLang="zh-CN" sz="2400" b="0" i="1" smtClean="0">
                        <a:latin typeface="Cambria Math" panose="02040503050406030204" pitchFamily="18" charset="0"/>
                      </a:rPr>
                      <m:t>)</m:t>
                    </m:r>
                  </m:oMath>
                </a14:m>
                <a:r>
                  <a:rPr lang="zh-CN" altLang="en-US" sz="2400" dirty="0"/>
                  <a:t>；</a:t>
                </a:r>
                <a:endParaRPr lang="en-US" altLang="zh-CN" sz="2400" dirty="0"/>
              </a:p>
              <a:p>
                <a:r>
                  <a:rPr lang="zh-CN" altLang="en-US" sz="2400" dirty="0"/>
                  <a:t>算法如下：</a:t>
                </a:r>
                <a:endParaRPr lang="en-US" altLang="zh-CN" sz="2400" dirty="0"/>
              </a:p>
            </p:txBody>
          </p:sp>
        </mc:Choice>
        <mc:Fallback xmlns="">
          <p:sp>
            <p:nvSpPr>
              <p:cNvPr id="2" name="文本框 1">
                <a:extLst>
                  <a:ext uri="{FF2B5EF4-FFF2-40B4-BE49-F238E27FC236}">
                    <a16:creationId xmlns:a16="http://schemas.microsoft.com/office/drawing/2014/main" id="{ED1937EB-7CC5-4AB1-AA13-90BCAFE335DE}"/>
                  </a:ext>
                </a:extLst>
              </p:cNvPr>
              <p:cNvSpPr txBox="1">
                <a:spLocks noRot="1" noChangeAspect="1" noMove="1" noResize="1" noEditPoints="1" noAdjustHandles="1" noChangeArrowheads="1" noChangeShapeType="1" noTextEdit="1"/>
              </p:cNvSpPr>
              <p:nvPr/>
            </p:nvSpPr>
            <p:spPr>
              <a:xfrm>
                <a:off x="227484" y="1606132"/>
                <a:ext cx="8689031" cy="1200329"/>
              </a:xfrm>
              <a:prstGeom prst="rect">
                <a:avLst/>
              </a:prstGeom>
              <a:blipFill>
                <a:blip r:embed="rId4"/>
                <a:stretch>
                  <a:fillRect l="-1052" t="-5584" b="-9137"/>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F6B43BFE-D24F-465B-80BD-894648103CCC}"/>
              </a:ext>
            </a:extLst>
          </p:cNvPr>
          <p:cNvPicPr>
            <a:picLocks noChangeAspect="1"/>
          </p:cNvPicPr>
          <p:nvPr/>
        </p:nvPicPr>
        <p:blipFill rotWithShape="1">
          <a:blip r:embed="rId5"/>
          <a:srcRect l="7476" t="23400" r="52362" b="6600"/>
          <a:stretch/>
        </p:blipFill>
        <p:spPr>
          <a:xfrm>
            <a:off x="2036560" y="2420888"/>
            <a:ext cx="4407648" cy="4321224"/>
          </a:xfrm>
          <a:prstGeom prst="rect">
            <a:avLst/>
          </a:prstGeom>
        </p:spPr>
      </p:pic>
    </p:spTree>
    <p:extLst>
      <p:ext uri="{BB962C8B-B14F-4D97-AF65-F5344CB8AC3E}">
        <p14:creationId xmlns:p14="http://schemas.microsoft.com/office/powerpoint/2010/main" val="35081549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Simulation</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23</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5854DD00-948B-4EAF-979C-F7119051A6E4}"/>
                  </a:ext>
                </a:extLst>
              </p:cNvPr>
              <p:cNvSpPr txBox="1"/>
              <p:nvPr/>
            </p:nvSpPr>
            <p:spPr>
              <a:xfrm>
                <a:off x="467544" y="1988840"/>
                <a:ext cx="8229600" cy="1260858"/>
              </a:xfrm>
              <a:prstGeom prst="rect">
                <a:avLst/>
              </a:prstGeom>
              <a:noFill/>
            </p:spPr>
            <p:txBody>
              <a:bodyPr wrap="square" rtlCol="0">
                <a:spAutoFit/>
              </a:bodyPr>
              <a:lstStyle/>
              <a:p>
                <a:r>
                  <a:rPr lang="zh-CN" altLang="en-US" dirty="0"/>
                  <a:t>在一个</a:t>
                </a:r>
                <a:r>
                  <a:rPr lang="en-US" altLang="zh-CN" dirty="0"/>
                  <a:t>500x500m</a:t>
                </a:r>
                <a:r>
                  <a:rPr lang="zh-CN" altLang="en-US" dirty="0"/>
                  <a:t>的地区中，共有</a:t>
                </a:r>
                <a:r>
                  <a:rPr lang="en-US" altLang="zh-CN" dirty="0"/>
                  <a:t>9</a:t>
                </a:r>
                <a:r>
                  <a:rPr lang="zh-CN" altLang="en-US" dirty="0"/>
                  <a:t>个</a:t>
                </a:r>
                <a:r>
                  <a:rPr lang="en-US" altLang="zh-CN" dirty="0"/>
                  <a:t>BS</a:t>
                </a:r>
                <a:r>
                  <a:rPr lang="zh-CN" altLang="en-US" dirty="0"/>
                  <a:t>，每个</a:t>
                </a:r>
                <a:r>
                  <a:rPr lang="en-US" altLang="zh-CN" dirty="0"/>
                  <a:t>BS </a:t>
                </a:r>
                <a:r>
                  <a:rPr lang="zh-CN" altLang="en-US" dirty="0"/>
                  <a:t>的服务半径为</a:t>
                </a:r>
                <a:r>
                  <a:rPr lang="en-US" altLang="zh-CN" dirty="0"/>
                  <a:t>150m</a:t>
                </a:r>
                <a:r>
                  <a:rPr lang="zh-CN" altLang="en-US" dirty="0"/>
                  <a:t>，共分为</a:t>
                </a:r>
                <a:r>
                  <a:rPr lang="en-US" altLang="zh-CN" dirty="0"/>
                  <a:t>25</a:t>
                </a:r>
                <a:r>
                  <a:rPr lang="zh-CN" altLang="en-US" dirty="0"/>
                  <a:t>个地区，区域 </a:t>
                </a:r>
                <a14:m>
                  <m:oMath xmlns:m="http://schemas.openxmlformats.org/officeDocument/2006/math">
                    <m:r>
                      <a:rPr lang="en-US" altLang="zh-CN" b="0" i="1" smtClean="0">
                        <a:latin typeface="Cambria Math" panose="02040503050406030204" pitchFamily="18" charset="0"/>
                      </a:rPr>
                      <m:t>𝑚</m:t>
                    </m:r>
                  </m:oMath>
                </a14:m>
                <a:r>
                  <a:rPr lang="zh-CN" altLang="en-US" dirty="0"/>
                  <a:t> 在时间片 </a:t>
                </a:r>
                <a14:m>
                  <m:oMath xmlns:m="http://schemas.openxmlformats.org/officeDocument/2006/math">
                    <m:r>
                      <a:rPr lang="en-US" altLang="zh-CN" b="0" i="1" smtClean="0">
                        <a:latin typeface="Cambria Math" panose="02040503050406030204" pitchFamily="18" charset="0"/>
                      </a:rPr>
                      <m:t>𝑡</m:t>
                    </m:r>
                  </m:oMath>
                </a14:m>
                <a:r>
                  <a:rPr lang="zh-CN" altLang="en-US" dirty="0"/>
                  <a:t> 时对于服务 </a:t>
                </a:r>
                <a14:m>
                  <m:oMath xmlns:m="http://schemas.openxmlformats.org/officeDocument/2006/math">
                    <m:r>
                      <a:rPr lang="en-US" altLang="zh-CN" b="0" i="1" smtClean="0">
                        <a:latin typeface="Cambria Math" panose="02040503050406030204" pitchFamily="18" charset="0"/>
                      </a:rPr>
                      <m:t>𝑘</m:t>
                    </m:r>
                  </m:oMath>
                </a14:m>
                <a:r>
                  <a:rPr lang="zh-CN" altLang="en-US" dirty="0"/>
                  <a:t> 的需求</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𝑑</m:t>
                        </m:r>
                      </m:e>
                      <m:sub>
                        <m:r>
                          <a:rPr lang="en-US" altLang="zh-CN" b="0" i="1" smtClean="0">
                            <a:latin typeface="Cambria Math" panose="02040503050406030204" pitchFamily="18" charset="0"/>
                          </a:rPr>
                          <m:t>𝑚</m:t>
                        </m:r>
                        <m:r>
                          <a:rPr lang="en-US" altLang="zh-CN" b="0" i="1" smtClean="0">
                            <a:latin typeface="Cambria Math" panose="02040503050406030204" pitchFamily="18" charset="0"/>
                          </a:rPr>
                          <m:t>,</m:t>
                        </m:r>
                        <m:r>
                          <a:rPr lang="en-US" altLang="zh-CN" b="0" i="1" smtClean="0">
                            <a:latin typeface="Cambria Math" panose="02040503050406030204" pitchFamily="18" charset="0"/>
                          </a:rPr>
                          <m:t>𝑘</m:t>
                        </m:r>
                      </m:sub>
                      <m:sup>
                        <m:r>
                          <a:rPr lang="en-US" altLang="zh-CN" b="0" i="1" smtClean="0">
                            <a:latin typeface="Cambria Math" panose="02040503050406030204" pitchFamily="18" charset="0"/>
                          </a:rPr>
                          <m:t>𝑡</m:t>
                        </m:r>
                      </m:sup>
                    </m:sSubSup>
                    <m:r>
                      <a:rPr lang="en-US" altLang="zh-CN" b="0" i="1" smtClean="0">
                        <a:latin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𝑘</m:t>
                    </m:r>
                  </m:oMath>
                </a14:m>
                <a:r>
                  <a:rPr lang="zh-CN" altLang="en-US" dirty="0"/>
                  <a:t> 服从均匀分布</a:t>
                </a:r>
                <a14:m>
                  <m:oMath xmlns:m="http://schemas.openxmlformats.org/officeDocument/2006/math">
                    <m:sSubSup>
                      <m:sSubSupPr>
                        <m:ctrlPr>
                          <a:rPr lang="en-US" altLang="zh-CN" i="1">
                            <a:latin typeface="Cambria Math" panose="02040503050406030204" pitchFamily="18" charset="0"/>
                          </a:rPr>
                        </m:ctrlPr>
                      </m:sSubSupPr>
                      <m:e>
                        <m:r>
                          <a:rPr lang="en-US" altLang="zh-CN" i="1">
                            <a:latin typeface="Cambria Math" panose="02040503050406030204" pitchFamily="18" charset="0"/>
                          </a:rPr>
                          <m:t>𝑑</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𝑡</m:t>
                        </m:r>
                      </m:sup>
                    </m:sSubSup>
                    <m:r>
                      <a:rPr lang="en-US" altLang="zh-CN" i="1" smtClean="0">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[0,12]</m:t>
                    </m:r>
                  </m:oMath>
                </a14:m>
                <a:r>
                  <a:rPr lang="zh-CN" altLang="en-US" dirty="0"/>
                  <a:t>，其他参数如下图所示：</a:t>
                </a:r>
                <a:endParaRPr lang="en-US" altLang="zh-CN" dirty="0"/>
              </a:p>
              <a:p>
                <a:endParaRPr lang="zh-CN" altLang="en-US" dirty="0"/>
              </a:p>
            </p:txBody>
          </p:sp>
        </mc:Choice>
        <mc:Fallback xmlns="">
          <p:sp>
            <p:nvSpPr>
              <p:cNvPr id="2" name="文本框 1">
                <a:extLst>
                  <a:ext uri="{FF2B5EF4-FFF2-40B4-BE49-F238E27FC236}">
                    <a16:creationId xmlns:a16="http://schemas.microsoft.com/office/drawing/2014/main" id="{5854DD00-948B-4EAF-979C-F7119051A6E4}"/>
                  </a:ext>
                </a:extLst>
              </p:cNvPr>
              <p:cNvSpPr txBox="1">
                <a:spLocks noRot="1" noChangeAspect="1" noMove="1" noResize="1" noEditPoints="1" noAdjustHandles="1" noChangeArrowheads="1" noChangeShapeType="1" noTextEdit="1"/>
              </p:cNvSpPr>
              <p:nvPr/>
            </p:nvSpPr>
            <p:spPr>
              <a:xfrm>
                <a:off x="467544" y="1988840"/>
                <a:ext cx="8229600" cy="1260858"/>
              </a:xfrm>
              <a:prstGeom prst="rect">
                <a:avLst/>
              </a:prstGeom>
              <a:blipFill>
                <a:blip r:embed="rId4"/>
                <a:stretch>
                  <a:fillRect l="-667" t="-3382"/>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0228394C-51BB-4FE0-AC63-B594C989AB60}"/>
              </a:ext>
            </a:extLst>
          </p:cNvPr>
          <p:cNvPicPr>
            <a:picLocks noChangeAspect="1"/>
          </p:cNvPicPr>
          <p:nvPr/>
        </p:nvPicPr>
        <p:blipFill rotWithShape="1">
          <a:blip r:embed="rId5"/>
          <a:srcRect l="48425" t="27600" r="11413" b="34600"/>
          <a:stretch/>
        </p:blipFill>
        <p:spPr>
          <a:xfrm>
            <a:off x="1403648" y="3080105"/>
            <a:ext cx="6336704" cy="3354726"/>
          </a:xfrm>
          <a:prstGeom prst="rect">
            <a:avLst/>
          </a:prstGeom>
        </p:spPr>
      </p:pic>
    </p:spTree>
    <p:extLst>
      <p:ext uri="{BB962C8B-B14F-4D97-AF65-F5344CB8AC3E}">
        <p14:creationId xmlns:p14="http://schemas.microsoft.com/office/powerpoint/2010/main" val="187975201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Simulation</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24</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B51538EA-8CDE-4F26-9D88-8B06C61932BD}"/>
              </a:ext>
            </a:extLst>
          </p:cNvPr>
          <p:cNvSpPr txBox="1"/>
          <p:nvPr/>
        </p:nvSpPr>
        <p:spPr>
          <a:xfrm>
            <a:off x="395536" y="1844824"/>
            <a:ext cx="6728124" cy="2062103"/>
          </a:xfrm>
          <a:prstGeom prst="rect">
            <a:avLst/>
          </a:prstGeom>
          <a:noFill/>
        </p:spPr>
        <p:txBody>
          <a:bodyPr wrap="none" rtlCol="0">
            <a:spAutoFit/>
          </a:bodyPr>
          <a:lstStyle/>
          <a:p>
            <a:r>
              <a:rPr lang="zh-CN" altLang="en-US" sz="3200" dirty="0"/>
              <a:t>将</a:t>
            </a:r>
            <a:r>
              <a:rPr lang="en-US" altLang="zh-CN" sz="3200" dirty="0"/>
              <a:t>OREO</a:t>
            </a:r>
            <a:r>
              <a:rPr lang="zh-CN" altLang="en-US" sz="3200" dirty="0"/>
              <a:t>算法与另外三种算法比较：</a:t>
            </a:r>
            <a:endParaRPr lang="en-US" altLang="zh-CN" sz="3200" dirty="0"/>
          </a:p>
          <a:p>
            <a:pPr marL="285750" indent="-285750">
              <a:buFont typeface="Arial" panose="020B0604020202020204" pitchFamily="34" charset="0"/>
              <a:buChar char="•"/>
            </a:pPr>
            <a:r>
              <a:rPr lang="zh-CN" altLang="en-US" sz="3200" dirty="0"/>
              <a:t>非合作缓存</a:t>
            </a:r>
            <a:endParaRPr lang="en-US" altLang="zh-CN" sz="3200" dirty="0"/>
          </a:p>
          <a:p>
            <a:pPr marL="285750" indent="-285750">
              <a:buFont typeface="Arial" panose="020B0604020202020204" pitchFamily="34" charset="0"/>
              <a:buChar char="•"/>
            </a:pPr>
            <a:r>
              <a:rPr lang="zh-CN" altLang="en-US" sz="3200" dirty="0"/>
              <a:t>集中式延迟优化服务缓存</a:t>
            </a:r>
            <a:endParaRPr lang="en-US" altLang="zh-CN" sz="3200" dirty="0"/>
          </a:p>
          <a:p>
            <a:pPr marL="285750" indent="-285750">
              <a:buFont typeface="Arial" panose="020B0604020202020204" pitchFamily="34" charset="0"/>
              <a:buChar char="•"/>
            </a:pPr>
            <a:r>
              <a:rPr lang="zh-CN" altLang="en-US" sz="3200" dirty="0"/>
              <a:t>短视的服务缓存</a:t>
            </a:r>
          </a:p>
        </p:txBody>
      </p:sp>
    </p:spTree>
    <p:extLst>
      <p:ext uri="{BB962C8B-B14F-4D97-AF65-F5344CB8AC3E}">
        <p14:creationId xmlns:p14="http://schemas.microsoft.com/office/powerpoint/2010/main" val="31951632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Simulation</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25</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826CC3E1-14C9-4537-A57B-F421ACE1AE63}"/>
              </a:ext>
            </a:extLst>
          </p:cNvPr>
          <p:cNvPicPr>
            <a:picLocks noChangeAspect="1"/>
          </p:cNvPicPr>
          <p:nvPr/>
        </p:nvPicPr>
        <p:blipFill rotWithShape="1">
          <a:blip r:embed="rId4"/>
          <a:srcRect l="8263" t="19201" r="40550" b="44400"/>
          <a:stretch/>
        </p:blipFill>
        <p:spPr>
          <a:xfrm>
            <a:off x="107950" y="2004576"/>
            <a:ext cx="8820980" cy="3528392"/>
          </a:xfrm>
          <a:prstGeom prst="rect">
            <a:avLst/>
          </a:prstGeom>
        </p:spPr>
      </p:pic>
    </p:spTree>
    <p:extLst>
      <p:ext uri="{BB962C8B-B14F-4D97-AF65-F5344CB8AC3E}">
        <p14:creationId xmlns:p14="http://schemas.microsoft.com/office/powerpoint/2010/main" val="56528057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Simulation</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26</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C62717CD-5679-4347-A11D-D12EA78B1A8E}"/>
              </a:ext>
            </a:extLst>
          </p:cNvPr>
          <p:cNvPicPr>
            <a:picLocks noChangeAspect="1"/>
          </p:cNvPicPr>
          <p:nvPr/>
        </p:nvPicPr>
        <p:blipFill rotWithShape="1">
          <a:blip r:embed="rId4"/>
          <a:srcRect l="61025" t="16401" r="12988" b="50000"/>
          <a:stretch/>
        </p:blipFill>
        <p:spPr>
          <a:xfrm>
            <a:off x="1493658" y="1591264"/>
            <a:ext cx="6156684" cy="4477588"/>
          </a:xfrm>
          <a:prstGeom prst="rect">
            <a:avLst/>
          </a:prstGeom>
        </p:spPr>
      </p:pic>
    </p:spTree>
    <p:extLst>
      <p:ext uri="{BB962C8B-B14F-4D97-AF65-F5344CB8AC3E}">
        <p14:creationId xmlns:p14="http://schemas.microsoft.com/office/powerpoint/2010/main" val="23426230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Simulation</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27</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4BD0BCE8-60E0-4546-B731-A2A83A613B06}"/>
              </a:ext>
            </a:extLst>
          </p:cNvPr>
          <p:cNvPicPr>
            <a:picLocks noChangeAspect="1"/>
          </p:cNvPicPr>
          <p:nvPr/>
        </p:nvPicPr>
        <p:blipFill rotWithShape="1">
          <a:blip r:embed="rId4"/>
          <a:srcRect l="8263" t="15001" r="40550" b="55600"/>
          <a:stretch/>
        </p:blipFill>
        <p:spPr>
          <a:xfrm>
            <a:off x="155699" y="2198334"/>
            <a:ext cx="8832601" cy="2853609"/>
          </a:xfrm>
          <a:prstGeom prst="rect">
            <a:avLst/>
          </a:prstGeom>
        </p:spPr>
      </p:pic>
    </p:spTree>
    <p:extLst>
      <p:ext uri="{BB962C8B-B14F-4D97-AF65-F5344CB8AC3E}">
        <p14:creationId xmlns:p14="http://schemas.microsoft.com/office/powerpoint/2010/main" val="18610540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Simulation</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28</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5792E106-EBD1-4AAD-834B-16A68C96DC55}"/>
              </a:ext>
            </a:extLst>
          </p:cNvPr>
          <p:cNvPicPr>
            <a:picLocks noChangeAspect="1"/>
          </p:cNvPicPr>
          <p:nvPr/>
        </p:nvPicPr>
        <p:blipFill rotWithShape="1">
          <a:blip r:embed="rId4"/>
          <a:srcRect l="59450" t="15001" r="12988" b="50000"/>
          <a:stretch/>
        </p:blipFill>
        <p:spPr>
          <a:xfrm>
            <a:off x="1943708" y="1985106"/>
            <a:ext cx="5256584" cy="3754703"/>
          </a:xfrm>
          <a:prstGeom prst="rect">
            <a:avLst/>
          </a:prstGeom>
        </p:spPr>
      </p:pic>
    </p:spTree>
    <p:extLst>
      <p:ext uri="{BB962C8B-B14F-4D97-AF65-F5344CB8AC3E}">
        <p14:creationId xmlns:p14="http://schemas.microsoft.com/office/powerpoint/2010/main" val="39383759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Simulation</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29</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2B05CC86-4D40-4DDD-8AB2-A311BA49A987}"/>
              </a:ext>
            </a:extLst>
          </p:cNvPr>
          <p:cNvPicPr>
            <a:picLocks noChangeAspect="1"/>
          </p:cNvPicPr>
          <p:nvPr/>
        </p:nvPicPr>
        <p:blipFill rotWithShape="1">
          <a:blip r:embed="rId4"/>
          <a:srcRect l="8263" t="50000" r="38975" b="15000"/>
          <a:stretch/>
        </p:blipFill>
        <p:spPr>
          <a:xfrm>
            <a:off x="133427" y="2204864"/>
            <a:ext cx="8877146" cy="3312368"/>
          </a:xfrm>
          <a:prstGeom prst="rect">
            <a:avLst/>
          </a:prstGeom>
        </p:spPr>
      </p:pic>
    </p:spTree>
    <p:extLst>
      <p:ext uri="{BB962C8B-B14F-4D97-AF65-F5344CB8AC3E}">
        <p14:creationId xmlns:p14="http://schemas.microsoft.com/office/powerpoint/2010/main" val="33411049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Backgrounds</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3</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CA842213-ED74-47B9-B053-3F7202CAB3F2}"/>
              </a:ext>
            </a:extLst>
          </p:cNvPr>
          <p:cNvSpPr txBox="1"/>
          <p:nvPr/>
        </p:nvSpPr>
        <p:spPr>
          <a:xfrm>
            <a:off x="327368" y="1628800"/>
            <a:ext cx="8229600" cy="1323439"/>
          </a:xfrm>
          <a:prstGeom prst="rect">
            <a:avLst/>
          </a:prstGeom>
          <a:noFill/>
        </p:spPr>
        <p:txBody>
          <a:bodyPr wrap="square" rtlCol="0">
            <a:spAutoFit/>
          </a:bodyPr>
          <a:lstStyle/>
          <a:p>
            <a:r>
              <a:rPr lang="zh-CN" altLang="en-US" sz="3200" dirty="0">
                <a:latin typeface="黑体" panose="02010609060101010101" pitchFamily="49" charset="-122"/>
                <a:ea typeface="黑体" panose="02010609060101010101" pitchFamily="49" charset="-122"/>
              </a:rPr>
              <a:t>边缘计算定义：</a:t>
            </a:r>
            <a:endParaRPr lang="en-US" altLang="zh-CN" sz="3200" dirty="0">
              <a:latin typeface="黑体" panose="02010609060101010101" pitchFamily="49" charset="-122"/>
              <a:ea typeface="黑体" panose="02010609060101010101" pitchFamily="49" charset="-122"/>
            </a:endParaRPr>
          </a:p>
          <a:p>
            <a:r>
              <a:rPr lang="zh-CN" altLang="en-US" sz="2400" dirty="0"/>
              <a:t>在靠近物或数据源头的一侧，采用网络、计算、存储、应用核心能力为一体的开放平台，就近提供最近端服务。</a:t>
            </a:r>
            <a:endParaRPr lang="zh-CN" altLang="en-US" sz="2400" dirty="0">
              <a:ea typeface="黑体" panose="02010609060101010101" pitchFamily="49" charset="-122"/>
              <a:cs typeface="Arial" panose="020B0604020202020204" pitchFamily="34" charset="0"/>
            </a:endParaRPr>
          </a:p>
        </p:txBody>
      </p:sp>
      <p:pic>
        <p:nvPicPr>
          <p:cNvPr id="4" name="图片 3">
            <a:extLst>
              <a:ext uri="{FF2B5EF4-FFF2-40B4-BE49-F238E27FC236}">
                <a16:creationId xmlns:a16="http://schemas.microsoft.com/office/drawing/2014/main" id="{14167DFB-CB31-4CB4-932C-8B04E74EFD80}"/>
              </a:ext>
            </a:extLst>
          </p:cNvPr>
          <p:cNvPicPr>
            <a:picLocks noChangeAspect="1"/>
          </p:cNvPicPr>
          <p:nvPr/>
        </p:nvPicPr>
        <p:blipFill rotWithShape="1">
          <a:blip r:embed="rId4"/>
          <a:srcRect l="50787" t="23400" r="12988" b="38800"/>
          <a:stretch/>
        </p:blipFill>
        <p:spPr>
          <a:xfrm>
            <a:off x="1090402" y="2952239"/>
            <a:ext cx="6264696" cy="3677104"/>
          </a:xfrm>
          <a:prstGeom prst="rect">
            <a:avLst/>
          </a:prstGeom>
        </p:spPr>
      </p:pic>
    </p:spTree>
    <p:extLst>
      <p:ext uri="{BB962C8B-B14F-4D97-AF65-F5344CB8AC3E}">
        <p14:creationId xmlns:p14="http://schemas.microsoft.com/office/powerpoint/2010/main" val="299406039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Simulation</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30</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0798DE95-7E3F-4869-9ABE-E8424212BF02}"/>
              </a:ext>
            </a:extLst>
          </p:cNvPr>
          <p:cNvPicPr>
            <a:picLocks noChangeAspect="1"/>
          </p:cNvPicPr>
          <p:nvPr/>
        </p:nvPicPr>
        <p:blipFill rotWithShape="1">
          <a:blip r:embed="rId4"/>
          <a:srcRect l="61025" t="50000" r="10626" b="13600"/>
          <a:stretch/>
        </p:blipFill>
        <p:spPr>
          <a:xfrm>
            <a:off x="1511660" y="1652212"/>
            <a:ext cx="6120680" cy="4420491"/>
          </a:xfrm>
          <a:prstGeom prst="rect">
            <a:avLst/>
          </a:prstGeom>
        </p:spPr>
      </p:pic>
    </p:spTree>
    <p:extLst>
      <p:ext uri="{BB962C8B-B14F-4D97-AF65-F5344CB8AC3E}">
        <p14:creationId xmlns:p14="http://schemas.microsoft.com/office/powerpoint/2010/main" val="30287526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Backgrounds</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4</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5025F94A-0B2D-4BF9-84DA-931738EBDFF1}"/>
              </a:ext>
            </a:extLst>
          </p:cNvPr>
          <p:cNvSpPr txBox="1"/>
          <p:nvPr/>
        </p:nvSpPr>
        <p:spPr>
          <a:xfrm>
            <a:off x="323528" y="1916832"/>
            <a:ext cx="8014022" cy="3631763"/>
          </a:xfrm>
          <a:prstGeom prst="rect">
            <a:avLst/>
          </a:prstGeom>
          <a:noFill/>
        </p:spPr>
        <p:txBody>
          <a:bodyPr wrap="square" rtlCol="0">
            <a:spAutoFit/>
          </a:bodyPr>
          <a:lstStyle/>
          <a:p>
            <a:r>
              <a:rPr lang="zh-CN" altLang="en-US" sz="3200" dirty="0">
                <a:latin typeface="黑体" panose="02010609060101010101" pitchFamily="49" charset="-122"/>
                <a:ea typeface="黑体" panose="02010609060101010101" pitchFamily="49" charset="-122"/>
              </a:rPr>
              <a:t>边缘计算特点：</a:t>
            </a:r>
            <a:endParaRPr lang="en-US" altLang="zh-CN" sz="3200"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2400" dirty="0"/>
              <a:t>低时延</a:t>
            </a:r>
            <a:endParaRPr lang="en-US" altLang="zh-CN" sz="2400" dirty="0"/>
          </a:p>
          <a:p>
            <a:pPr marL="285750" indent="-285750">
              <a:buFont typeface="Arial" panose="020B0604020202020204" pitchFamily="34" charset="0"/>
              <a:buChar char="•"/>
            </a:pPr>
            <a:r>
              <a:rPr lang="zh-CN" altLang="en-US" sz="2400" dirty="0"/>
              <a:t>临近性</a:t>
            </a:r>
            <a:endParaRPr lang="en-US" altLang="zh-CN" sz="2400" dirty="0"/>
          </a:p>
          <a:p>
            <a:pPr marL="285750" indent="-285750">
              <a:buFont typeface="Arial" panose="020B0604020202020204" pitchFamily="34" charset="0"/>
              <a:buChar char="•"/>
            </a:pPr>
            <a:r>
              <a:rPr lang="zh-CN" altLang="en-US" sz="2400" dirty="0"/>
              <a:t>预置隔离性</a:t>
            </a:r>
            <a:endParaRPr lang="en-US" altLang="zh-CN" sz="2400" dirty="0"/>
          </a:p>
          <a:p>
            <a:pPr marL="285750" indent="-285750">
              <a:buFont typeface="Arial" panose="020B0604020202020204" pitchFamily="34" charset="0"/>
              <a:buChar char="•"/>
            </a:pPr>
            <a:r>
              <a:rPr lang="zh-CN" altLang="en-US" sz="2400" dirty="0"/>
              <a:t>部署密集型</a:t>
            </a:r>
            <a:endParaRPr lang="en-US" altLang="zh-CN" sz="2400" dirty="0"/>
          </a:p>
          <a:p>
            <a:pPr marL="285750" indent="-285750">
              <a:buFont typeface="Arial" panose="020B0604020202020204" pitchFamily="34" charset="0"/>
              <a:buChar char="•"/>
            </a:pPr>
            <a:r>
              <a:rPr lang="zh-CN" altLang="en-US" sz="2400" dirty="0"/>
              <a:t>位置感知性</a:t>
            </a:r>
            <a:endParaRPr lang="en-US" altLang="zh-CN" sz="2400" dirty="0"/>
          </a:p>
          <a:p>
            <a:pPr marL="285750" indent="-285750">
              <a:buFont typeface="Arial" panose="020B0604020202020204" pitchFamily="34" charset="0"/>
              <a:buChar char="•"/>
            </a:pPr>
            <a:r>
              <a:rPr lang="zh-CN" altLang="en-US" sz="2400" dirty="0"/>
              <a:t>网络上下文感知性</a:t>
            </a:r>
            <a:endParaRPr lang="en-US" altLang="zh-CN" sz="2400" dirty="0"/>
          </a:p>
          <a:p>
            <a:pPr marL="285750" indent="-285750">
              <a:buFont typeface="Arial" panose="020B0604020202020204" pitchFamily="34" charset="0"/>
              <a:buChar char="•"/>
            </a:pPr>
            <a:endParaRPr lang="en-US" altLang="zh-CN" dirty="0"/>
          </a:p>
          <a:p>
            <a:endParaRPr lang="en-US" altLang="zh-CN" dirty="0"/>
          </a:p>
          <a:p>
            <a:endParaRPr lang="zh-CN" altLang="en-US" dirty="0"/>
          </a:p>
        </p:txBody>
      </p:sp>
    </p:spTree>
    <p:extLst>
      <p:ext uri="{BB962C8B-B14F-4D97-AF65-F5344CB8AC3E}">
        <p14:creationId xmlns:p14="http://schemas.microsoft.com/office/powerpoint/2010/main" val="37230734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Backgrounds</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5</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D6F207D3-E10E-4EB5-ACC6-74CCF030A38F}"/>
              </a:ext>
            </a:extLst>
          </p:cNvPr>
          <p:cNvSpPr/>
          <p:nvPr/>
        </p:nvSpPr>
        <p:spPr>
          <a:xfrm>
            <a:off x="5641343" y="4029701"/>
            <a:ext cx="1709580"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沉浸式</a:t>
            </a:r>
            <a:r>
              <a:rPr lang="en-US" altLang="zh-CN" dirty="0">
                <a:latin typeface="微软雅黑" panose="020B0503020204020204" pitchFamily="34" charset="-122"/>
                <a:ea typeface="微软雅黑" panose="020B0503020204020204" pitchFamily="34" charset="-122"/>
              </a:rPr>
              <a:t>VR</a:t>
            </a:r>
            <a:r>
              <a:rPr lang="zh-CN" altLang="en-US" dirty="0">
                <a:latin typeface="微软雅黑" panose="020B0503020204020204" pitchFamily="34" charset="-122"/>
                <a:ea typeface="微软雅黑" panose="020B0503020204020204" pitchFamily="34" charset="-122"/>
              </a:rPr>
              <a:t>游戏</a:t>
            </a:r>
            <a:endParaRPr lang="zh-CN" altLang="zh-CN" dirty="0">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6E826ACF-5FF7-430E-911A-F118391112D5}"/>
              </a:ext>
            </a:extLst>
          </p:cNvPr>
          <p:cNvSpPr/>
          <p:nvPr/>
        </p:nvSpPr>
        <p:spPr>
          <a:xfrm>
            <a:off x="1591242" y="6049766"/>
            <a:ext cx="1106866"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医疗保健</a:t>
            </a:r>
            <a:endParaRPr lang="zh-CN" altLang="zh-CN"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D3D6D131-73D6-470F-AAE8-08B0AE64943E}"/>
              </a:ext>
            </a:extLst>
          </p:cNvPr>
          <p:cNvSpPr/>
          <p:nvPr/>
        </p:nvSpPr>
        <p:spPr>
          <a:xfrm>
            <a:off x="5885417" y="6049766"/>
            <a:ext cx="1221432"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智能消防</a:t>
            </a:r>
            <a:endParaRPr lang="zh-CN" altLang="zh-CN"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FE8D49C3-0C06-4563-B441-434FC2A006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65266" y="2465855"/>
            <a:ext cx="2437103" cy="1460496"/>
          </a:xfrm>
          <a:prstGeom prst="rect">
            <a:avLst/>
          </a:prstGeom>
        </p:spPr>
      </p:pic>
      <p:pic>
        <p:nvPicPr>
          <p:cNvPr id="10" name="图片 9">
            <a:extLst>
              <a:ext uri="{FF2B5EF4-FFF2-40B4-BE49-F238E27FC236}">
                <a16:creationId xmlns:a16="http://schemas.microsoft.com/office/drawing/2014/main" id="{54CF3F8A-E17C-49EA-A440-E4E8A198484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239826" y="2472935"/>
            <a:ext cx="2512614" cy="1446337"/>
          </a:xfrm>
          <a:prstGeom prst="rect">
            <a:avLst/>
          </a:prstGeom>
        </p:spPr>
      </p:pic>
      <p:sp>
        <p:nvSpPr>
          <p:cNvPr id="11" name="矩形 10">
            <a:extLst>
              <a:ext uri="{FF2B5EF4-FFF2-40B4-BE49-F238E27FC236}">
                <a16:creationId xmlns:a16="http://schemas.microsoft.com/office/drawing/2014/main" id="{948378E2-5F68-49DA-8F76-C5F475617BC5}"/>
              </a:ext>
            </a:extLst>
          </p:cNvPr>
          <p:cNvSpPr/>
          <p:nvPr/>
        </p:nvSpPr>
        <p:spPr>
          <a:xfrm>
            <a:off x="1556922" y="4027466"/>
            <a:ext cx="1178874"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无人驾驶</a:t>
            </a:r>
            <a:endParaRPr lang="zh-CN" altLang="zh-CN"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42FB857C-44DB-4F62-A3D9-23B38034FD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65266" y="4551354"/>
            <a:ext cx="2437103" cy="1380270"/>
          </a:xfrm>
          <a:prstGeom prst="rect">
            <a:avLst/>
          </a:prstGeom>
        </p:spPr>
      </p:pic>
      <p:pic>
        <p:nvPicPr>
          <p:cNvPr id="13" name="图片 12">
            <a:extLst>
              <a:ext uri="{FF2B5EF4-FFF2-40B4-BE49-F238E27FC236}">
                <a16:creationId xmlns:a16="http://schemas.microsoft.com/office/drawing/2014/main" id="{39A5D608-77A5-4979-BCAC-9FF7E64AFC6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239827" y="4551355"/>
            <a:ext cx="2512614" cy="1380270"/>
          </a:xfrm>
          <a:prstGeom prst="rect">
            <a:avLst/>
          </a:prstGeom>
        </p:spPr>
      </p:pic>
      <p:sp>
        <p:nvSpPr>
          <p:cNvPr id="3" name="文本框 2">
            <a:extLst>
              <a:ext uri="{FF2B5EF4-FFF2-40B4-BE49-F238E27FC236}">
                <a16:creationId xmlns:a16="http://schemas.microsoft.com/office/drawing/2014/main" id="{8B80D123-755D-40EC-AD28-F0B1F3C1CB89}"/>
              </a:ext>
            </a:extLst>
          </p:cNvPr>
          <p:cNvSpPr txBox="1"/>
          <p:nvPr/>
        </p:nvSpPr>
        <p:spPr>
          <a:xfrm>
            <a:off x="395536" y="1772816"/>
            <a:ext cx="3057247" cy="584775"/>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边缘计算应用：</a:t>
            </a:r>
          </a:p>
        </p:txBody>
      </p:sp>
    </p:spTree>
    <p:extLst>
      <p:ext uri="{BB962C8B-B14F-4D97-AF65-F5344CB8AC3E}">
        <p14:creationId xmlns:p14="http://schemas.microsoft.com/office/powerpoint/2010/main" val="30204485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Backgrounds</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6</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92E70F6-2FAE-4CAA-87E7-A18CDEC4BFFF}"/>
              </a:ext>
            </a:extLst>
          </p:cNvPr>
          <p:cNvSpPr txBox="1"/>
          <p:nvPr/>
        </p:nvSpPr>
        <p:spPr>
          <a:xfrm>
            <a:off x="467544" y="1916832"/>
            <a:ext cx="8352928" cy="1969770"/>
          </a:xfrm>
          <a:prstGeom prst="rect">
            <a:avLst/>
          </a:prstGeom>
          <a:noFill/>
        </p:spPr>
        <p:txBody>
          <a:bodyPr wrap="square" rtlCol="0">
            <a:spAutoFit/>
          </a:bodyPr>
          <a:lstStyle/>
          <a:p>
            <a:r>
              <a:rPr lang="zh-CN" altLang="en-US" sz="3200" dirty="0">
                <a:latin typeface="黑体" panose="02010609060101010101" pitchFamily="49" charset="-122"/>
                <a:ea typeface="黑体" panose="02010609060101010101" pitchFamily="49" charset="-122"/>
              </a:rPr>
              <a:t>服务缓存：</a:t>
            </a:r>
            <a:endParaRPr lang="en-US" altLang="zh-CN" sz="3200" dirty="0">
              <a:latin typeface="黑体" panose="02010609060101010101" pitchFamily="49" charset="-122"/>
              <a:ea typeface="黑体" panose="02010609060101010101" pitchFamily="49" charset="-122"/>
            </a:endParaRPr>
          </a:p>
          <a:p>
            <a:r>
              <a:rPr lang="zh-CN" altLang="zh-CN" sz="2400" dirty="0">
                <a:cs typeface="Arial" panose="020B0604020202020204" pitchFamily="34" charset="0"/>
              </a:rPr>
              <a:t>将应用程序服务及其相关数据缓存在边缘服务器中，从而支持执行需要这些服务的用户任务</a:t>
            </a:r>
            <a:r>
              <a:rPr lang="zh-CN" altLang="en-US" sz="2400" dirty="0">
                <a:cs typeface="Arial" panose="020B0604020202020204" pitchFamily="34" charset="0"/>
              </a:rPr>
              <a:t>。</a:t>
            </a:r>
            <a:endParaRPr lang="en-US" altLang="zh-CN" sz="2400" dirty="0">
              <a:cs typeface="Arial" panose="020B0604020202020204" pitchFamily="34" charset="0"/>
            </a:endParaRPr>
          </a:p>
          <a:p>
            <a:r>
              <a:rPr lang="zh-CN" altLang="en-US" sz="2400" dirty="0">
                <a:cs typeface="Arial" panose="020B0604020202020204" pitchFamily="34" charset="0"/>
              </a:rPr>
              <a:t>由于边缘服务器内存有限，需要预先选择缓存内容。</a:t>
            </a:r>
            <a:endParaRPr lang="en-US" altLang="zh-CN" sz="2400" dirty="0">
              <a:cs typeface="Arial" panose="020B0604020202020204" pitchFamily="34" charset="0"/>
            </a:endParaRPr>
          </a:p>
          <a:p>
            <a:endParaRPr lang="zh-CN" altLang="en-US" dirty="0"/>
          </a:p>
        </p:txBody>
      </p:sp>
      <p:pic>
        <p:nvPicPr>
          <p:cNvPr id="6" name="图片 5">
            <a:extLst>
              <a:ext uri="{FF2B5EF4-FFF2-40B4-BE49-F238E27FC236}">
                <a16:creationId xmlns:a16="http://schemas.microsoft.com/office/drawing/2014/main" id="{486FC753-5521-4BD2-B9AB-2F543DC9EE01}"/>
              </a:ext>
            </a:extLst>
          </p:cNvPr>
          <p:cNvPicPr>
            <a:picLocks noChangeAspect="1"/>
          </p:cNvPicPr>
          <p:nvPr/>
        </p:nvPicPr>
        <p:blipFill rotWithShape="1">
          <a:blip r:embed="rId4"/>
          <a:srcRect l="50787" t="23400" r="12988" b="38800"/>
          <a:stretch/>
        </p:blipFill>
        <p:spPr>
          <a:xfrm>
            <a:off x="2003109" y="3597663"/>
            <a:ext cx="5137782" cy="3015655"/>
          </a:xfrm>
          <a:prstGeom prst="rect">
            <a:avLst/>
          </a:prstGeom>
        </p:spPr>
      </p:pic>
      <p:sp>
        <p:nvSpPr>
          <p:cNvPr id="4" name="矩形 3">
            <a:extLst>
              <a:ext uri="{FF2B5EF4-FFF2-40B4-BE49-F238E27FC236}">
                <a16:creationId xmlns:a16="http://schemas.microsoft.com/office/drawing/2014/main" id="{65BB03B2-5BE5-4C62-92CA-E8E51F02F300}"/>
              </a:ext>
            </a:extLst>
          </p:cNvPr>
          <p:cNvSpPr/>
          <p:nvPr/>
        </p:nvSpPr>
        <p:spPr>
          <a:xfrm>
            <a:off x="1763687" y="3717032"/>
            <a:ext cx="5377203"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000" dirty="0">
                <a:latin typeface="黑体" panose="02010609060101010101" pitchFamily="49" charset="-122"/>
                <a:ea typeface="黑体" panose="02010609060101010101" pitchFamily="49" charset="-122"/>
              </a:rPr>
              <a:t>服务缓存优化</a:t>
            </a:r>
          </a:p>
        </p:txBody>
      </p:sp>
    </p:spTree>
    <p:extLst>
      <p:ext uri="{BB962C8B-B14F-4D97-AF65-F5344CB8AC3E}">
        <p14:creationId xmlns:p14="http://schemas.microsoft.com/office/powerpoint/2010/main" val="3804459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Backgrounds</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7</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B5424C38-0A9B-4724-8DFC-574F61D54E5F}"/>
              </a:ext>
            </a:extLst>
          </p:cNvPr>
          <p:cNvSpPr txBox="1"/>
          <p:nvPr/>
        </p:nvSpPr>
        <p:spPr>
          <a:xfrm>
            <a:off x="395536" y="1844824"/>
            <a:ext cx="7776864" cy="1877437"/>
          </a:xfrm>
          <a:prstGeom prst="rect">
            <a:avLst/>
          </a:prstGeom>
          <a:noFill/>
        </p:spPr>
        <p:txBody>
          <a:bodyPr wrap="square" rtlCol="0">
            <a:spAutoFit/>
          </a:bodyPr>
          <a:lstStyle/>
          <a:p>
            <a:r>
              <a:rPr lang="zh-CN" altLang="en-US" sz="3200" dirty="0">
                <a:latin typeface="黑体" panose="02010609060101010101" pitchFamily="49" charset="-122"/>
                <a:ea typeface="黑体" panose="02010609060101010101" pitchFamily="49" charset="-122"/>
              </a:rPr>
              <a:t>服务缓存优化面临问题：</a:t>
            </a:r>
            <a:endParaRPr lang="en-US" altLang="zh-CN" sz="3200"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2800" dirty="0"/>
              <a:t>异构性</a:t>
            </a:r>
            <a:endParaRPr lang="en-US" altLang="zh-CN" sz="2800" dirty="0"/>
          </a:p>
          <a:p>
            <a:pPr marL="285750" indent="-285750">
              <a:buFont typeface="Arial" panose="020B0604020202020204" pitchFamily="34" charset="0"/>
              <a:buChar char="•"/>
            </a:pPr>
            <a:r>
              <a:rPr lang="zh-CN" altLang="en-US" sz="2800" dirty="0"/>
              <a:t>长期性</a:t>
            </a:r>
            <a:endParaRPr lang="en-US" altLang="zh-CN" sz="2800" dirty="0"/>
          </a:p>
          <a:p>
            <a:pPr marL="285750" indent="-285750">
              <a:buFont typeface="Arial" panose="020B0604020202020204" pitchFamily="34" charset="0"/>
              <a:buChar char="•"/>
            </a:pPr>
            <a:r>
              <a:rPr lang="zh-CN" altLang="en-US" sz="2800" dirty="0"/>
              <a:t>复杂性</a:t>
            </a:r>
          </a:p>
        </p:txBody>
      </p:sp>
    </p:spTree>
    <p:extLst>
      <p:ext uri="{BB962C8B-B14F-4D97-AF65-F5344CB8AC3E}">
        <p14:creationId xmlns:p14="http://schemas.microsoft.com/office/powerpoint/2010/main" val="32231275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Backgrounds</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8</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FACE4725-6D25-4588-8270-8C40D44BCEC4}"/>
              </a:ext>
            </a:extLst>
          </p:cNvPr>
          <p:cNvSpPr txBox="1"/>
          <p:nvPr/>
        </p:nvSpPr>
        <p:spPr>
          <a:xfrm>
            <a:off x="539552" y="2060848"/>
            <a:ext cx="7797998" cy="1600438"/>
          </a:xfrm>
          <a:prstGeom prst="rect">
            <a:avLst/>
          </a:prstGeom>
          <a:noFill/>
        </p:spPr>
        <p:txBody>
          <a:bodyPr wrap="square" rtlCol="0">
            <a:spAutoFit/>
          </a:bodyPr>
          <a:lstStyle/>
          <a:p>
            <a:r>
              <a:rPr lang="zh-CN" altLang="en-US" sz="3200" dirty="0">
                <a:latin typeface="黑体" panose="02010609060101010101" pitchFamily="49" charset="-122"/>
                <a:ea typeface="黑体" panose="02010609060101010101" pitchFamily="49" charset="-122"/>
              </a:rPr>
              <a:t>相关工作局限性：</a:t>
            </a:r>
            <a:endParaRPr lang="en-US" altLang="zh-CN" sz="3200" dirty="0">
              <a:latin typeface="黑体" panose="02010609060101010101" pitchFamily="49" charset="-122"/>
              <a:ea typeface="黑体" panose="02010609060101010101" pitchFamily="49" charset="-122"/>
            </a:endParaRPr>
          </a:p>
          <a:p>
            <a:r>
              <a:rPr lang="zh-CN" altLang="en-US" sz="2400" dirty="0"/>
              <a:t>传统云计算服务缓存：未考虑设备存储空间限制</a:t>
            </a:r>
            <a:endParaRPr lang="en-US" altLang="zh-CN" sz="2400" dirty="0"/>
          </a:p>
          <a:p>
            <a:r>
              <a:rPr lang="zh-CN" altLang="en-US" sz="2400" dirty="0"/>
              <a:t>虚拟机（</a:t>
            </a:r>
            <a:r>
              <a:rPr lang="en-US" altLang="zh-CN" sz="2400" dirty="0"/>
              <a:t>VM</a:t>
            </a:r>
            <a:r>
              <a:rPr lang="zh-CN" altLang="en-US" sz="2400" dirty="0"/>
              <a:t>）放置：移动网络环境更加复杂</a:t>
            </a:r>
            <a:endParaRPr lang="en-US" altLang="zh-CN" sz="2400" dirty="0"/>
          </a:p>
          <a:p>
            <a:endParaRPr lang="zh-CN" altLang="en-US" dirty="0"/>
          </a:p>
        </p:txBody>
      </p:sp>
    </p:spTree>
    <p:extLst>
      <p:ext uri="{BB962C8B-B14F-4D97-AF65-F5344CB8AC3E}">
        <p14:creationId xmlns:p14="http://schemas.microsoft.com/office/powerpoint/2010/main" val="5709415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107950" y="115888"/>
            <a:ext cx="8229600" cy="1143000"/>
          </a:xfrm>
        </p:spPr>
        <p:txBody>
          <a:bodyPr/>
          <a:lstStyle/>
          <a:p>
            <a:pPr eaLnBrk="1" hangingPunct="1"/>
            <a:r>
              <a:rPr lang="en-US" altLang="zh-CN" b="1" dirty="0">
                <a:latin typeface="微软雅黑" panose="020B0503020204020204" pitchFamily="34" charset="-122"/>
                <a:ea typeface="微软雅黑" panose="020B0503020204020204" pitchFamily="34" charset="-122"/>
              </a:rPr>
              <a:t>Backgrounds</a:t>
            </a:r>
          </a:p>
        </p:txBody>
      </p:sp>
      <p:sp>
        <p:nvSpPr>
          <p:cNvPr id="8195" name="灯片编号占位符 1"/>
          <p:cNvSpPr>
            <a:spLocks noGrp="1"/>
          </p:cNvSpPr>
          <p:nvPr>
            <p:ph type="sldNum" sz="quarter" idx="12"/>
          </p:nvPr>
        </p:nvSpPr>
        <p:spPr bwMode="auto">
          <a:xfrm>
            <a:off x="7812360" y="6466028"/>
            <a:ext cx="1221432" cy="3651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fld id="{2421B368-3321-4252-B06F-7288465B80F0}" type="slidenum">
              <a:rPr lang="zh-CN" altLang="en-US" sz="1600" smtClean="0">
                <a:latin typeface="Arial" panose="020B0604020202020204" pitchFamily="34" charset="0"/>
              </a:rPr>
              <a:pPr>
                <a:spcBef>
                  <a:spcPct val="0"/>
                </a:spcBef>
                <a:buFontTx/>
                <a:buNone/>
              </a:pPr>
              <a:t>9</a:t>
            </a:fld>
            <a:endParaRPr lang="en-US" altLang="zh-CN" sz="1600" dirty="0">
              <a:latin typeface="Arial" panose="020B0604020202020204" pitchFamily="34" charset="0"/>
            </a:endParaRPr>
          </a:p>
        </p:txBody>
      </p:sp>
      <p:pic>
        <p:nvPicPr>
          <p:cNvPr id="18" name="图片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956376" y="202149"/>
            <a:ext cx="984175" cy="9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12847AA5-1680-440D-A3B2-0666752849B7}"/>
              </a:ext>
            </a:extLst>
          </p:cNvPr>
          <p:cNvSpPr txBox="1"/>
          <p:nvPr/>
        </p:nvSpPr>
        <p:spPr>
          <a:xfrm>
            <a:off x="467544" y="2060848"/>
            <a:ext cx="6611105" cy="2062103"/>
          </a:xfrm>
          <a:prstGeom prst="rect">
            <a:avLst/>
          </a:prstGeom>
          <a:noFill/>
        </p:spPr>
        <p:txBody>
          <a:bodyPr wrap="none" rtlCol="0">
            <a:spAutoFit/>
          </a:bodyPr>
          <a:lstStyle/>
          <a:p>
            <a:r>
              <a:rPr lang="zh-CN" altLang="en-US" sz="3200" dirty="0">
                <a:latin typeface="黑体" panose="02010609060101010101" pitchFamily="49" charset="-122"/>
                <a:ea typeface="黑体" panose="02010609060101010101" pitchFamily="49" charset="-122"/>
              </a:rPr>
              <a:t>本文主要工作：</a:t>
            </a:r>
            <a:endParaRPr lang="en-US" altLang="zh-CN" sz="3200" dirty="0">
              <a:latin typeface="黑体" panose="02010609060101010101" pitchFamily="49" charset="-122"/>
              <a:ea typeface="黑体" panose="02010609060101010101" pitchFamily="49" charset="-122"/>
            </a:endParaRPr>
          </a:p>
          <a:p>
            <a:pPr marL="285750" indent="-285750">
              <a:buFont typeface="Arial" panose="020B0604020202020204" pitchFamily="34" charset="0"/>
              <a:buChar char="•"/>
            </a:pPr>
            <a:r>
              <a:rPr lang="zh-CN" altLang="en-US" sz="2400" dirty="0">
                <a:cs typeface="Arial" panose="020B0604020202020204" pitchFamily="34" charset="0"/>
              </a:rPr>
              <a:t>问题建模</a:t>
            </a:r>
            <a:endParaRPr lang="en-US" altLang="zh-CN" sz="2400" dirty="0">
              <a:cs typeface="Arial" panose="020B0604020202020204" pitchFamily="34" charset="0"/>
            </a:endParaRPr>
          </a:p>
          <a:p>
            <a:pPr marL="285750" indent="-285750">
              <a:buFont typeface="Arial" panose="020B0604020202020204" pitchFamily="34" charset="0"/>
              <a:buChar char="•"/>
            </a:pPr>
            <a:r>
              <a:rPr lang="en-US" altLang="zh-CN" sz="2400" dirty="0">
                <a:cs typeface="Arial" panose="020B0604020202020204" pitchFamily="34" charset="0"/>
              </a:rPr>
              <a:t>OREO</a:t>
            </a:r>
            <a:r>
              <a:rPr lang="zh-CN" altLang="en-US" sz="2400" dirty="0">
                <a:cs typeface="Arial" panose="020B0604020202020204" pitchFamily="34" charset="0"/>
              </a:rPr>
              <a:t>（移动边缘计算的在线服务缓存）算法</a:t>
            </a:r>
            <a:endParaRPr lang="en-US" altLang="zh-CN" sz="2400" dirty="0">
              <a:cs typeface="Arial" panose="020B0604020202020204" pitchFamily="34" charset="0"/>
            </a:endParaRPr>
          </a:p>
          <a:p>
            <a:pPr marL="285750" indent="-285750">
              <a:buFont typeface="Arial" panose="020B0604020202020204" pitchFamily="34" charset="0"/>
              <a:buChar char="•"/>
            </a:pPr>
            <a:r>
              <a:rPr lang="zh-CN" altLang="en-US" sz="2400" dirty="0">
                <a:cs typeface="Arial" panose="020B0604020202020204" pitchFamily="34" charset="0"/>
              </a:rPr>
              <a:t>基于</a:t>
            </a:r>
            <a:r>
              <a:rPr lang="en-US" altLang="zh-CN" sz="2400" dirty="0">
                <a:cs typeface="Arial" panose="020B0604020202020204" pitchFamily="34" charset="0"/>
              </a:rPr>
              <a:t>Gibbs sampling</a:t>
            </a:r>
            <a:r>
              <a:rPr lang="zh-CN" altLang="zh-CN" sz="2400" dirty="0">
                <a:cs typeface="Arial" panose="020B0604020202020204" pitchFamily="34" charset="0"/>
              </a:rPr>
              <a:t>变量的</a:t>
            </a:r>
            <a:r>
              <a:rPr lang="zh-CN" altLang="en-US" sz="2400" dirty="0">
                <a:cs typeface="Arial" panose="020B0604020202020204" pitchFamily="34" charset="0"/>
              </a:rPr>
              <a:t>分布式</a:t>
            </a:r>
            <a:r>
              <a:rPr lang="zh-CN" altLang="zh-CN" sz="2400" dirty="0">
                <a:cs typeface="Arial" panose="020B0604020202020204" pitchFamily="34" charset="0"/>
              </a:rPr>
              <a:t>算法</a:t>
            </a:r>
            <a:endParaRPr lang="en-US" altLang="zh-CN" sz="2400" dirty="0">
              <a:cs typeface="Arial" panose="020B0604020202020204" pitchFamily="34" charset="0"/>
            </a:endParaRPr>
          </a:p>
          <a:p>
            <a:pPr marL="285750" indent="-285750">
              <a:buFont typeface="Arial" panose="020B0604020202020204" pitchFamily="34" charset="0"/>
              <a:buChar char="•"/>
            </a:pPr>
            <a:r>
              <a:rPr lang="zh-CN" altLang="en-US" sz="2400" dirty="0">
                <a:cs typeface="Arial" panose="020B0604020202020204" pitchFamily="34" charset="0"/>
              </a:rPr>
              <a:t>仿真实验</a:t>
            </a:r>
          </a:p>
        </p:txBody>
      </p:sp>
    </p:spTree>
    <p:extLst>
      <p:ext uri="{BB962C8B-B14F-4D97-AF65-F5344CB8AC3E}">
        <p14:creationId xmlns:p14="http://schemas.microsoft.com/office/powerpoint/2010/main" val="182934689"/>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9055</TotalTime>
  <Words>3534</Words>
  <Application>Microsoft Office PowerPoint</Application>
  <PresentationFormat>全屏显示(4:3)</PresentationFormat>
  <Paragraphs>264</Paragraphs>
  <Slides>30</Slides>
  <Notes>30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黑体</vt:lpstr>
      <vt:lpstr>微软雅黑</vt:lpstr>
      <vt:lpstr>Arial</vt:lpstr>
      <vt:lpstr>Calibri</vt:lpstr>
      <vt:lpstr>Cambria Math</vt:lpstr>
      <vt:lpstr>Times New Roman</vt:lpstr>
      <vt:lpstr>Office 主题​​</vt:lpstr>
      <vt:lpstr>Joint Service Caching and Task Offloading for Mobile Edge Computing in Dense Networks</vt:lpstr>
      <vt:lpstr>Backgrounds</vt:lpstr>
      <vt:lpstr>Backgrounds</vt:lpstr>
      <vt:lpstr>Backgrounds</vt:lpstr>
      <vt:lpstr>Backgrounds</vt:lpstr>
      <vt:lpstr>Backgrounds</vt:lpstr>
      <vt:lpstr>Backgrounds</vt:lpstr>
      <vt:lpstr>Backgrounds</vt:lpstr>
      <vt:lpstr>Backgrounds</vt:lpstr>
      <vt:lpstr>Motivation</vt:lpstr>
      <vt:lpstr>Modeling</vt:lpstr>
      <vt:lpstr>Modeling</vt:lpstr>
      <vt:lpstr>Modeling</vt:lpstr>
      <vt:lpstr>Modeling</vt:lpstr>
      <vt:lpstr>Modeling</vt:lpstr>
      <vt:lpstr>Modeling</vt:lpstr>
      <vt:lpstr>Modeling</vt:lpstr>
      <vt:lpstr>Challenges</vt:lpstr>
      <vt:lpstr>OREO </vt:lpstr>
      <vt:lpstr>OREO</vt:lpstr>
      <vt:lpstr>OREO</vt:lpstr>
      <vt:lpstr>Distributed Optimization for P2</vt:lpstr>
      <vt:lpstr>Simulation</vt:lpstr>
      <vt:lpstr>Simulation</vt:lpstr>
      <vt:lpstr>Simulation</vt:lpstr>
      <vt:lpstr>Simulation</vt:lpstr>
      <vt:lpstr>Simulation</vt:lpstr>
      <vt:lpstr>Simulation</vt:lpstr>
      <vt:lpstr>Simulation</vt:lpstr>
      <vt:lpstr>Simulation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ThemeGallery PowerTemplate</dc:title>
  <dc:creator>Jiahui</dc:creator>
  <cp:lastModifiedBy>黄 天宇</cp:lastModifiedBy>
  <cp:revision>932</cp:revision>
  <dcterms:created xsi:type="dcterms:W3CDTF">2012-09-26T02:30:08Z</dcterms:created>
  <dcterms:modified xsi:type="dcterms:W3CDTF">2019-07-02T14:16:12Z</dcterms:modified>
</cp:coreProperties>
</file>